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8"/>
  </p:notesMasterIdLst>
  <p:sldIdLst>
    <p:sldId id="256" r:id="rId2"/>
    <p:sldId id="290" r:id="rId3"/>
    <p:sldId id="313" r:id="rId4"/>
    <p:sldId id="342" r:id="rId5"/>
    <p:sldId id="344" r:id="rId6"/>
    <p:sldId id="257" r:id="rId7"/>
    <p:sldId id="317" r:id="rId8"/>
    <p:sldId id="318" r:id="rId9"/>
    <p:sldId id="326" r:id="rId10"/>
    <p:sldId id="327" r:id="rId11"/>
    <p:sldId id="328" r:id="rId12"/>
    <p:sldId id="334" r:id="rId13"/>
    <p:sldId id="330" r:id="rId14"/>
    <p:sldId id="331" r:id="rId15"/>
    <p:sldId id="335" r:id="rId16"/>
    <p:sldId id="371" r:id="rId17"/>
    <p:sldId id="336" r:id="rId18"/>
    <p:sldId id="319" r:id="rId19"/>
    <p:sldId id="320" r:id="rId20"/>
    <p:sldId id="321" r:id="rId21"/>
    <p:sldId id="349" r:id="rId22"/>
    <p:sldId id="350" r:id="rId23"/>
    <p:sldId id="379" r:id="rId24"/>
    <p:sldId id="380" r:id="rId25"/>
    <p:sldId id="381" r:id="rId26"/>
    <p:sldId id="382" r:id="rId27"/>
    <p:sldId id="383" r:id="rId28"/>
    <p:sldId id="265" r:id="rId29"/>
    <p:sldId id="266" r:id="rId30"/>
    <p:sldId id="312" r:id="rId31"/>
    <p:sldId id="367" r:id="rId32"/>
    <p:sldId id="375" r:id="rId33"/>
    <p:sldId id="368" r:id="rId34"/>
    <p:sldId id="286" r:id="rId35"/>
    <p:sldId id="339" r:id="rId36"/>
    <p:sldId id="340" r:id="rId37"/>
    <p:sldId id="345" r:id="rId38"/>
    <p:sldId id="372" r:id="rId39"/>
    <p:sldId id="373" r:id="rId40"/>
    <p:sldId id="374" r:id="rId41"/>
    <p:sldId id="351" r:id="rId42"/>
    <p:sldId id="347" r:id="rId43"/>
    <p:sldId id="341" r:id="rId44"/>
    <p:sldId id="384" r:id="rId45"/>
    <p:sldId id="337" r:id="rId46"/>
    <p:sldId id="314" r:id="rId47"/>
    <p:sldId id="377" r:id="rId48"/>
    <p:sldId id="386" r:id="rId49"/>
    <p:sldId id="387" r:id="rId50"/>
    <p:sldId id="388" r:id="rId51"/>
    <p:sldId id="389" r:id="rId52"/>
    <p:sldId id="390" r:id="rId53"/>
    <p:sldId id="391" r:id="rId54"/>
    <p:sldId id="358" r:id="rId55"/>
    <p:sldId id="270" r:id="rId56"/>
    <p:sldId id="362" r:id="rId57"/>
    <p:sldId id="364" r:id="rId58"/>
    <p:sldId id="277" r:id="rId59"/>
    <p:sldId id="271" r:id="rId60"/>
    <p:sldId id="359" r:id="rId61"/>
    <p:sldId id="356" r:id="rId62"/>
    <p:sldId id="357" r:id="rId63"/>
    <p:sldId id="274" r:id="rId64"/>
    <p:sldId id="369" r:id="rId65"/>
    <p:sldId id="370" r:id="rId66"/>
    <p:sldId id="392" r:id="rId67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370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61840-8487-4BA0-9553-BF5B07D3104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C0B65-18FD-4E24-B7B9-44374948F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1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7585-C799-43A1-8503-FF0C15439A26}" type="datetime1">
              <a:rPr lang="en-US" smtClean="0"/>
              <a:t>3/24/2025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B379-EFDD-4229-9CA5-61C18CAA209F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236-143E-41C4-8102-8019242DBA13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535F-E471-4B47-A75A-E2EDA5DBEE09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5103-3379-4791-984A-9883749F644B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229D-505D-4CBE-87F3-8A60046642AF}" type="datetime1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F601-FFB3-4861-A114-5A923E16F32D}" type="datetime1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4198-DFDD-4088-B54B-579A2EE8129B}" type="datetime1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FDF-1643-4D08-8126-69C118BAD11C}" type="datetime1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5AB6-8738-43C7-895D-20EA19938354}" type="datetime1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41D2-2F01-49D9-8A56-BC6299B7CE4B}" type="datetime1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F1DEBA-C069-48CE-8063-419BC6A7898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BC55C8-4BB8-4E93-9FBB-522669604A7C}" type="datetime1">
              <a:rPr lang="en-US" smtClean="0"/>
              <a:t>3/24/2025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Chapter One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F1DEBA-C069-48CE-8063-419BC6A7898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force-definition-and-examples-science-3866337" TargetMode="External"/><Relationship Id="rId2" Type="http://schemas.openxmlformats.org/officeDocument/2006/relationships/hyperlink" Target="https://www.thoughtco.com/definition-of-solid-60464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audio" Target="../media/audio3.wav"/><Relationship Id="rId7" Type="http://schemas.openxmlformats.org/officeDocument/2006/relationships/image" Target="../media/image1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audio" Target="../media/audio1.wav"/><Relationship Id="rId7" Type="http://schemas.openxmlformats.org/officeDocument/2006/relationships/image" Target="../media/image2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0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1.bin"/><Relationship Id="rId4" Type="http://schemas.openxmlformats.org/officeDocument/2006/relationships/audio" Target="../media/audio3.wav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7772400" cy="464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800" i="1" dirty="0">
                <a:solidFill>
                  <a:srgbClr val="FF0000"/>
                </a:solidFill>
              </a:rPr>
              <a:t>Chapter One</a:t>
            </a:r>
            <a:br>
              <a:rPr lang="en-US" sz="9800" i="1" dirty="0">
                <a:solidFill>
                  <a:srgbClr val="FF0000"/>
                </a:solidFill>
              </a:rPr>
            </a:br>
            <a:br>
              <a:rPr lang="en-US" sz="9800" i="1" dirty="0">
                <a:solidFill>
                  <a:srgbClr val="FF0000"/>
                </a:solidFill>
              </a:rPr>
            </a:br>
            <a:r>
              <a:rPr lang="en-US" sz="9800" b="1" dirty="0">
                <a:solidFill>
                  <a:srgbClr val="00B050"/>
                </a:solidFill>
              </a:rPr>
              <a:t>Elasticity</a:t>
            </a:r>
            <a:br>
              <a:rPr lang="en-US" sz="6000" dirty="0"/>
            </a:br>
            <a:r>
              <a:rPr lang="en-US" sz="6000" i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866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521270" y="609600"/>
            <a:ext cx="8229600" cy="121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900" i="1" dirty="0">
                <a:solidFill>
                  <a:srgbClr val="FF0000"/>
                </a:solidFill>
              </a:rPr>
              <a:t>Strain</a:t>
            </a:r>
            <a:r>
              <a:rPr lang="en-US" sz="4900" i="1" dirty="0">
                <a:solidFill>
                  <a:schemeClr val="accent6">
                    <a:lumMod val="50000"/>
                  </a:schemeClr>
                </a:solidFill>
              </a:rPr>
              <a:t> :</a:t>
            </a:r>
            <a:r>
              <a:rPr lang="en-US" sz="3100" i="1" dirty="0"/>
              <a:t>Ratio of elongation of material to the original length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828800"/>
                <a:ext cx="8229600" cy="4876800"/>
              </a:xfr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>
                    <a:sym typeface="Symbol"/>
                  </a:rPr>
                  <a:t>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sym typeface="Symbol"/>
                          </a:rPr>
                          <m:t>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𝑙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where : </a:t>
                </a:r>
                <a:r>
                  <a:rPr lang="en-US" dirty="0">
                    <a:sym typeface="Symbol"/>
                  </a:rPr>
                  <a:t></a:t>
                </a:r>
                <a:r>
                  <a:rPr lang="en-US" i="1" dirty="0">
                    <a:latin typeface="Georgia" pitchFamily="18" charset="0"/>
                    <a:cs typeface="Gisha" pitchFamily="34" charset="-79"/>
                    <a:sym typeface="Symbol"/>
                  </a:rPr>
                  <a:t> l</a:t>
                </a:r>
                <a:r>
                  <a:rPr lang="en-US" dirty="0">
                    <a:latin typeface="Gisha" pitchFamily="34" charset="-79"/>
                    <a:cs typeface="Gisha" pitchFamily="34" charset="-79"/>
                    <a:sym typeface="Symbol"/>
                  </a:rPr>
                  <a:t> : </a:t>
                </a:r>
                <a:r>
                  <a:rPr lang="en-US" dirty="0">
                    <a:latin typeface="+mj-lt"/>
                    <a:cs typeface="Gisha" pitchFamily="34" charset="-79"/>
                    <a:sym typeface="Symbol"/>
                  </a:rPr>
                  <a:t>elongation(m)</a:t>
                </a:r>
                <a:r>
                  <a:rPr lang="en-US" dirty="0">
                    <a:latin typeface="Gisha" pitchFamily="34" charset="-79"/>
                    <a:cs typeface="Gisha" pitchFamily="34" charset="-79"/>
                    <a:sym typeface="Symbol"/>
                  </a:rPr>
                  <a:t>,</a:t>
                </a:r>
                <a:r>
                  <a:rPr lang="en-US" i="1" dirty="0">
                    <a:latin typeface="Georgia" pitchFamily="18" charset="0"/>
                    <a:cs typeface="Gisha" pitchFamily="34" charset="-79"/>
                    <a:sym typeface="Symbol"/>
                  </a:rPr>
                  <a:t> l </a:t>
                </a:r>
                <a:r>
                  <a:rPr lang="en-US" baseline="-25000" dirty="0">
                    <a:latin typeface="Gisha" pitchFamily="34" charset="-79"/>
                    <a:cs typeface="Gisha" pitchFamily="34" charset="-79"/>
                    <a:sym typeface="Symbol"/>
                  </a:rPr>
                  <a:t>o </a:t>
                </a:r>
                <a:r>
                  <a:rPr lang="en-US" dirty="0">
                    <a:latin typeface="Gisha" pitchFamily="34" charset="-79"/>
                    <a:cs typeface="Gisha" pitchFamily="34" charset="-79"/>
                    <a:sym typeface="Symbol"/>
                  </a:rPr>
                  <a:t>: </a:t>
                </a:r>
                <a:r>
                  <a:rPr lang="en-US" dirty="0">
                    <a:latin typeface="+mj-lt"/>
                    <a:cs typeface="Gisha" pitchFamily="34" charset="-79"/>
                    <a:sym typeface="Symbol"/>
                  </a:rPr>
                  <a:t>original length of a material (m) and  is strain ,Dimensionless.</a:t>
                </a:r>
              </a:p>
              <a:p>
                <a:r>
                  <a:rPr lang="en-US" i="1" u="sng" dirty="0">
                    <a:latin typeface="+mj-lt"/>
                    <a:cs typeface="Gisha" pitchFamily="34" charset="-79"/>
                    <a:sym typeface="Symbol"/>
                  </a:rPr>
                  <a:t>Elongation</a:t>
                </a:r>
                <a:r>
                  <a:rPr lang="en-US" i="1" dirty="0">
                    <a:latin typeface="+mj-lt"/>
                    <a:cs typeface="Gisha" pitchFamily="34" charset="-79"/>
                    <a:sym typeface="Symbol"/>
                  </a:rPr>
                  <a:t>       </a:t>
                </a:r>
                <a:r>
                  <a:rPr lang="en-US" dirty="0">
                    <a:sym typeface="Symbol"/>
                  </a:rPr>
                  <a:t></a:t>
                </a:r>
                <a:r>
                  <a:rPr lang="en-US" i="1" dirty="0">
                    <a:latin typeface="Georgia" pitchFamily="18" charset="0"/>
                    <a:cs typeface="Gisha" pitchFamily="34" charset="-79"/>
                    <a:sym typeface="Symbol"/>
                  </a:rPr>
                  <a:t>l</a:t>
                </a:r>
                <a:r>
                  <a:rPr lang="en-US" dirty="0">
                    <a:latin typeface="Gisha" pitchFamily="34" charset="-79"/>
                    <a:cs typeface="Gisha" pitchFamily="34" charset="-79"/>
                    <a:sym typeface="Symbol"/>
                  </a:rPr>
                  <a:t> =</a:t>
                </a:r>
                <a:r>
                  <a:rPr lang="en-US" i="1" dirty="0">
                    <a:latin typeface="Bell MT" pitchFamily="18" charset="0"/>
                  </a:rPr>
                  <a:t>l</a:t>
                </a:r>
                <a:r>
                  <a:rPr lang="en-US" dirty="0"/>
                  <a:t> – </a:t>
                </a:r>
                <a:r>
                  <a:rPr lang="en-US" i="1" dirty="0">
                    <a:latin typeface="Bell MT" pitchFamily="18" charset="0"/>
                  </a:rPr>
                  <a:t>l</a:t>
                </a:r>
                <a:r>
                  <a:rPr lang="en-US" baseline="-25000" dirty="0"/>
                  <a:t>o</a:t>
                </a:r>
              </a:p>
              <a:p>
                <a:r>
                  <a:rPr lang="en-US" dirty="0"/>
                  <a:t>Where : </a:t>
                </a:r>
                <a:r>
                  <a:rPr lang="en-US" baseline="-25000" dirty="0"/>
                  <a:t> </a:t>
                </a:r>
                <a:r>
                  <a:rPr lang="en-US" i="1" dirty="0">
                    <a:latin typeface="Bell MT" pitchFamily="18" charset="0"/>
                  </a:rPr>
                  <a:t>l</a:t>
                </a:r>
                <a:r>
                  <a:rPr lang="en-US" baseline="-25000" dirty="0"/>
                  <a:t> </a:t>
                </a:r>
                <a:r>
                  <a:rPr lang="en-US" dirty="0"/>
                  <a:t> loaded length of a material(m)</a:t>
                </a:r>
                <a:endParaRPr lang="en-US" baseline="-25000" dirty="0"/>
              </a:p>
              <a:p>
                <a:endParaRPr lang="en-US" baseline="-25000" dirty="0"/>
              </a:p>
              <a:p>
                <a:endParaRPr lang="en-US" baseline="-25000" dirty="0"/>
              </a:p>
              <a:p>
                <a:r>
                  <a:rPr lang="en-US" dirty="0">
                    <a:latin typeface="Gisha" pitchFamily="34" charset="-79"/>
                    <a:cs typeface="Gisha" pitchFamily="34" charset="-79"/>
                    <a:sym typeface="Symbol"/>
                  </a:rPr>
                  <a:t>  </a:t>
                </a:r>
                <a:endParaRPr lang="en-US" i="1" u="sng" dirty="0">
                  <a:latin typeface="+mj-lt"/>
                  <a:cs typeface="Gisha" pitchFamily="34" charset="-79"/>
                  <a:sym typeface="Symbol"/>
                </a:endParaRPr>
              </a:p>
              <a:p>
                <a:endParaRPr lang="en-US" dirty="0">
                  <a:latin typeface="+mj-lt"/>
                  <a:cs typeface="Gisha" pitchFamily="34" charset="-79"/>
                  <a:sym typeface="Symbol"/>
                </a:endParaRPr>
              </a:p>
              <a:p>
                <a:endParaRPr lang="en-US" dirty="0">
                  <a:latin typeface="+mj-lt"/>
                  <a:cs typeface="Gisha" pitchFamily="34" charset="-79"/>
                  <a:sym typeface="Symbol"/>
                </a:endParaRPr>
              </a:p>
              <a:p>
                <a:endParaRPr lang="en-US" dirty="0">
                  <a:latin typeface="+mj-lt"/>
                  <a:cs typeface="Gisha" pitchFamily="34" charset="-79"/>
                  <a:sym typeface="Symbol"/>
                </a:endParaRPr>
              </a:p>
              <a:p>
                <a:endParaRPr lang="en-US" dirty="0">
                  <a:latin typeface="Gisha" pitchFamily="34" charset="-79"/>
                  <a:cs typeface="Gisha" pitchFamily="34" charset="-79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828800"/>
                <a:ext cx="8229600" cy="4876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8" name="مجموعة 7"/>
          <p:cNvGrpSpPr/>
          <p:nvPr/>
        </p:nvGrpSpPr>
        <p:grpSpPr>
          <a:xfrm>
            <a:off x="2235770" y="4686299"/>
            <a:ext cx="3086100" cy="1636931"/>
            <a:chOff x="2209800" y="4535269"/>
            <a:chExt cx="3086100" cy="1636931"/>
          </a:xfrm>
        </p:grpSpPr>
        <p:sp>
          <p:nvSpPr>
            <p:cNvPr id="9" name="مستطيل 8"/>
            <p:cNvSpPr/>
            <p:nvPr/>
          </p:nvSpPr>
          <p:spPr>
            <a:xfrm>
              <a:off x="2209800" y="5181600"/>
              <a:ext cx="22860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مستطيل 9"/>
            <p:cNvSpPr/>
            <p:nvPr/>
          </p:nvSpPr>
          <p:spPr>
            <a:xfrm>
              <a:off x="4495800" y="5181600"/>
              <a:ext cx="800100" cy="381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رابط مستقيم 10"/>
            <p:cNvCxnSpPr/>
            <p:nvPr/>
          </p:nvCxnSpPr>
          <p:spPr>
            <a:xfrm>
              <a:off x="5295900" y="4876800"/>
              <a:ext cx="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كسهم مستقيم 11"/>
            <p:cNvCxnSpPr/>
            <p:nvPr/>
          </p:nvCxnSpPr>
          <p:spPr>
            <a:xfrm>
              <a:off x="2209800" y="5029200"/>
              <a:ext cx="2286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مربع نص 12"/>
            <p:cNvSpPr txBox="1"/>
            <p:nvPr/>
          </p:nvSpPr>
          <p:spPr>
            <a:xfrm>
              <a:off x="3200400" y="5525869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i="1" dirty="0">
                  <a:latin typeface="Bell MT" pitchFamily="18" charset="0"/>
                </a:rPr>
                <a:t>l</a:t>
              </a:r>
              <a:endParaRPr lang="en-US" sz="3600" baseline="-25000" dirty="0"/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3200400" y="4535269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i="1" dirty="0">
                  <a:latin typeface="Bell MT" pitchFamily="18" charset="0"/>
                </a:rPr>
                <a:t>l</a:t>
              </a:r>
              <a:r>
                <a:rPr lang="en-US" sz="3600" baseline="-25000" dirty="0"/>
                <a:t>o</a:t>
              </a:r>
            </a:p>
          </p:txBody>
        </p:sp>
        <p:cxnSp>
          <p:nvCxnSpPr>
            <p:cNvPr id="15" name="رابط كسهم مستقيم 14"/>
            <p:cNvCxnSpPr/>
            <p:nvPr/>
          </p:nvCxnSpPr>
          <p:spPr>
            <a:xfrm flipV="1">
              <a:off x="4038600" y="5849036"/>
              <a:ext cx="1143000" cy="183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كسهم مستقيم 15"/>
            <p:cNvCxnSpPr/>
            <p:nvPr/>
          </p:nvCxnSpPr>
          <p:spPr>
            <a:xfrm flipH="1">
              <a:off x="2327560" y="5867399"/>
              <a:ext cx="102524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730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1112837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>
                <a:solidFill>
                  <a:srgbClr val="FFC000"/>
                </a:solidFill>
              </a:rPr>
              <a:t>Shear of Stress </a:t>
            </a:r>
            <a:r>
              <a:rPr lang="en-US" dirty="0"/>
              <a:t>: is the opposite “sliding force “ applied to parallel force of the object . Producing change in shape of material without changing its volume</a:t>
            </a:r>
          </a:p>
          <a:p>
            <a:endParaRPr lang="en-US" u="sng" dirty="0"/>
          </a:p>
          <a:p>
            <a:endParaRPr lang="en-US" u="sng" dirty="0"/>
          </a:p>
          <a:p>
            <a:r>
              <a:rPr lang="en-US" u="sng" dirty="0"/>
              <a:t> </a:t>
            </a:r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11</a:t>
            </a:fld>
            <a:endParaRPr lang="en-US"/>
          </a:p>
        </p:txBody>
      </p:sp>
      <p:grpSp>
        <p:nvGrpSpPr>
          <p:cNvPr id="7" name="مجموعة 6"/>
          <p:cNvGrpSpPr/>
          <p:nvPr/>
        </p:nvGrpSpPr>
        <p:grpSpPr>
          <a:xfrm>
            <a:off x="1066800" y="3248826"/>
            <a:ext cx="7696200" cy="3151974"/>
            <a:chOff x="1143000" y="4038600"/>
            <a:chExt cx="7467600" cy="2150791"/>
          </a:xfrm>
        </p:grpSpPr>
        <p:sp>
          <p:nvSpPr>
            <p:cNvPr id="8" name="مستطيل 7"/>
            <p:cNvSpPr/>
            <p:nvPr/>
          </p:nvSpPr>
          <p:spPr>
            <a:xfrm>
              <a:off x="2514600" y="4648200"/>
              <a:ext cx="2895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مستطيل 8"/>
            <p:cNvSpPr/>
            <p:nvPr/>
          </p:nvSpPr>
          <p:spPr>
            <a:xfrm>
              <a:off x="4267200" y="4191000"/>
              <a:ext cx="2895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مستطيل 9"/>
            <p:cNvSpPr/>
            <p:nvPr/>
          </p:nvSpPr>
          <p:spPr>
            <a:xfrm rot="5400000">
              <a:off x="4076700" y="4533900"/>
              <a:ext cx="1447800" cy="457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3733800" y="5666171"/>
              <a:ext cx="2286000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/>
                <a:t>Shear</a:t>
              </a:r>
              <a:endParaRPr lang="en-US" b="1" i="1" dirty="0"/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143000" y="465838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/>
                <a:t>F</a:t>
              </a:r>
              <a:endParaRPr lang="en-US" b="1" i="1" dirty="0"/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7848600" y="420118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/>
                <a:t>F</a:t>
              </a:r>
              <a:endParaRPr lang="en-US" b="1" i="1" dirty="0"/>
            </a:p>
          </p:txBody>
        </p:sp>
        <p:sp>
          <p:nvSpPr>
            <p:cNvPr id="14" name="سهم إلى اليمين 13"/>
            <p:cNvSpPr/>
            <p:nvPr/>
          </p:nvSpPr>
          <p:spPr>
            <a:xfrm rot="10800000">
              <a:off x="1790700" y="4724399"/>
              <a:ext cx="723900" cy="3810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سهم إلى اليمين 14"/>
            <p:cNvSpPr/>
            <p:nvPr/>
          </p:nvSpPr>
          <p:spPr>
            <a:xfrm>
              <a:off x="7162800" y="4267200"/>
              <a:ext cx="723900" cy="3810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674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Shear Stress and Strain</a:t>
            </a:r>
          </a:p>
        </p:txBody>
      </p:sp>
      <p:pic>
        <p:nvPicPr>
          <p:cNvPr id="7" name="Picture 7" descr="F:\Physics\phys2s2001\shearstress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0404"/>
            <a:ext cx="8229600" cy="42741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9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543800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Shear Stress and Strain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10" descr="F:\Physics\phys2s2001\shearstres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924800" cy="3429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4800600"/>
            <a:ext cx="8382000" cy="1752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shear stress	 = </a:t>
            </a:r>
            <a:r>
              <a:rPr lang="en-US" i="1" dirty="0"/>
              <a:t>F</a:t>
            </a:r>
            <a:r>
              <a:rPr lang="en-US" baseline="-25000" dirty="0">
                <a:latin typeface="Math3" pitchFamily="2" charset="2"/>
              </a:rPr>
              <a:t>7</a:t>
            </a:r>
            <a:r>
              <a:rPr lang="en-US" dirty="0"/>
              <a:t>/</a:t>
            </a:r>
            <a:r>
              <a:rPr lang="en-US" i="1" dirty="0"/>
              <a:t>A</a:t>
            </a:r>
            <a:r>
              <a:rPr lang="en-US" dirty="0"/>
              <a:t> </a:t>
            </a:r>
          </a:p>
          <a:p>
            <a:r>
              <a:rPr lang="en-US" dirty="0"/>
              <a:t>shear strain      =  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x</a:t>
            </a:r>
            <a:r>
              <a:rPr lang="en-US" dirty="0"/>
              <a:t>/</a:t>
            </a:r>
            <a:r>
              <a:rPr lang="en-US" i="1" dirty="0"/>
              <a:t>h = </a:t>
            </a:r>
            <a:r>
              <a:rPr lang="en-US" dirty="0" err="1"/>
              <a:t>tan</a:t>
            </a:r>
            <a:r>
              <a:rPr lang="en-US" i="1" dirty="0" err="1">
                <a:latin typeface="Symbol" pitchFamily="18" charset="2"/>
              </a:rPr>
              <a:t>f</a:t>
            </a:r>
            <a:r>
              <a:rPr lang="en-US" i="1" dirty="0">
                <a:latin typeface="Symbol" pitchFamily="18" charset="2"/>
              </a:rPr>
              <a:t> </a:t>
            </a:r>
          </a:p>
          <a:p>
            <a:r>
              <a:rPr lang="en-US" dirty="0"/>
              <a:t>shear modulus =  </a:t>
            </a:r>
            <a:r>
              <a:rPr lang="en-US" i="1" dirty="0"/>
              <a:t>S</a:t>
            </a:r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7848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Shear Stress and Strain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4" descr="F:\Physics\phys2s2001\shearstres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486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271111"/>
              </p:ext>
            </p:extLst>
          </p:nvPr>
        </p:nvGraphicFramePr>
        <p:xfrm>
          <a:off x="1295400" y="5181600"/>
          <a:ext cx="6829425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720" imgH="711000" progId="Equation.3">
                  <p:embed/>
                </p:oleObj>
              </mc:Choice>
              <mc:Fallback>
                <p:oleObj name="Equation" r:id="rId3" imgW="2412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81600"/>
                        <a:ext cx="6829425" cy="13477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29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Deformation types and define an elastic modulus </a:t>
            </a:r>
          </a:p>
        </p:txBody>
      </p:sp>
      <p:sp>
        <p:nvSpPr>
          <p:cNvPr id="8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087880"/>
            <a:ext cx="8229600" cy="4389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1.Young’s modulus(Y) ,</a:t>
            </a:r>
            <a:r>
              <a:rPr lang="en-US" dirty="0"/>
              <a:t>which measures the resistance of a solid to a change in its length.</a:t>
            </a:r>
          </a:p>
          <a:p>
            <a:pPr algn="ctr"/>
            <a:r>
              <a:rPr lang="ar-IQ" dirty="0"/>
              <a:t>نتوقع معامل </a:t>
            </a:r>
            <a:r>
              <a:rPr lang="ar-IQ" dirty="0" err="1"/>
              <a:t>يونح</a:t>
            </a:r>
            <a:r>
              <a:rPr lang="ar-IQ" dirty="0"/>
              <a:t> للحديد اكبر من معامل </a:t>
            </a:r>
            <a:r>
              <a:rPr lang="ar-IQ" dirty="0" err="1"/>
              <a:t>يونج</a:t>
            </a:r>
            <a:r>
              <a:rPr lang="ar-IQ" dirty="0"/>
              <a:t> للمطاط </a:t>
            </a:r>
          </a:p>
          <a:p>
            <a:r>
              <a:rPr lang="en-US" dirty="0">
                <a:solidFill>
                  <a:srgbClr val="FF0000"/>
                </a:solidFill>
              </a:rPr>
              <a:t>2. Bulk modulus(B) ,</a:t>
            </a:r>
            <a:r>
              <a:rPr lang="en-US" dirty="0"/>
              <a:t> which measures the resistance of solider or liquids to changes in their volume. </a:t>
            </a:r>
          </a:p>
          <a:p>
            <a:r>
              <a:rPr lang="en-US" dirty="0">
                <a:solidFill>
                  <a:srgbClr val="FF0000"/>
                </a:solidFill>
              </a:rPr>
              <a:t>3.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Shear modulus(S) ,</a:t>
            </a:r>
            <a:r>
              <a:rPr lang="en-US" dirty="0"/>
              <a:t>which measures the resistance to motion of the planes within a solid parallel to each other.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9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pPr fontAlgn="base"/>
            <a:r>
              <a:rPr lang="en-US" b="1" u="sng" dirty="0">
                <a:solidFill>
                  <a:srgbClr val="FF0000"/>
                </a:solidFill>
              </a:rPr>
              <a:t>Young's modulus</a:t>
            </a:r>
            <a:r>
              <a:rPr lang="en-US" u="sng" dirty="0">
                <a:solidFill>
                  <a:srgbClr val="FF0000"/>
                </a:solidFill>
              </a:rPr>
              <a:t> (</a:t>
            </a:r>
            <a:r>
              <a:rPr lang="en-US" i="1" u="sng" dirty="0">
                <a:solidFill>
                  <a:srgbClr val="FF0000"/>
                </a:solidFill>
              </a:rPr>
              <a:t>E </a:t>
            </a:r>
            <a:r>
              <a:rPr lang="en-US" u="sng" dirty="0">
                <a:solidFill>
                  <a:srgbClr val="FF0000"/>
                </a:solidFill>
              </a:rPr>
              <a:t>or</a:t>
            </a:r>
            <a:r>
              <a:rPr lang="en-US" i="1" u="sng" dirty="0">
                <a:solidFill>
                  <a:srgbClr val="FF0000"/>
                </a:solidFill>
              </a:rPr>
              <a:t> Y</a:t>
            </a:r>
            <a:r>
              <a:rPr lang="en-US" u="sng" dirty="0">
                <a:solidFill>
                  <a:srgbClr val="FF0000"/>
                </a:solidFill>
              </a:rPr>
              <a:t>) 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fontAlgn="base"/>
            <a:r>
              <a:rPr lang="en-US" dirty="0"/>
              <a:t>is a measure of a </a:t>
            </a:r>
            <a:r>
              <a:rPr lang="en-US" dirty="0">
                <a:hlinkClick r:id="rId2"/>
              </a:rPr>
              <a:t>solid's</a:t>
            </a:r>
            <a:r>
              <a:rPr lang="en-US" dirty="0"/>
              <a:t> stiffness or resistance to elastic deformation under load. It relates stress (</a:t>
            </a:r>
            <a:r>
              <a:rPr lang="en-US" dirty="0">
                <a:hlinkClick r:id="rId3"/>
              </a:rPr>
              <a:t>force</a:t>
            </a:r>
            <a:r>
              <a:rPr lang="en-US" dirty="0"/>
              <a:t> per unit area) to strain (proportional deformation) along an axis or line. The basic principle is that a material undergoes elastic deformation when it is compressed or extended, returning to its original shape when the load is removed. More deformation occurs in a flexible material compared to that of a stiff material. In other words:</a:t>
            </a:r>
          </a:p>
          <a:p>
            <a:pPr fontAlgn="base"/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low Young's modulus </a:t>
            </a:r>
            <a:r>
              <a:rPr lang="en-US" dirty="0"/>
              <a:t>value means a solid is </a:t>
            </a:r>
            <a:r>
              <a:rPr lang="en-US" u="sng" dirty="0">
                <a:solidFill>
                  <a:srgbClr val="FF0000"/>
                </a:solidFill>
              </a:rPr>
              <a:t>elastic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high Young's modulus </a:t>
            </a:r>
            <a:r>
              <a:rPr lang="en-US" dirty="0"/>
              <a:t>value means a solid is </a:t>
            </a:r>
            <a:r>
              <a:rPr lang="en-US" u="sng" dirty="0">
                <a:solidFill>
                  <a:srgbClr val="FF0000"/>
                </a:solidFill>
              </a:rPr>
              <a:t>inelastic or stiff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09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Units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stress = modulus × strain </a:t>
            </a:r>
          </a:p>
          <a:p>
            <a:endParaRPr lang="en-US" dirty="0"/>
          </a:p>
          <a:p>
            <a:r>
              <a:rPr lang="en-US" dirty="0"/>
              <a:t>stress (‘applied force’):  </a:t>
            </a:r>
            <a:r>
              <a:rPr lang="en-US" dirty="0" err="1"/>
              <a:t>pascal</a:t>
            </a:r>
            <a:r>
              <a:rPr lang="en-US" dirty="0"/>
              <a:t>= Pa=N/m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strain (‘deformation’):    dimensionless</a:t>
            </a:r>
          </a:p>
          <a:p>
            <a:r>
              <a:rPr lang="en-US" dirty="0"/>
              <a:t>modulus:                         same unit as stress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0070C0"/>
                </a:solidFill>
              </a:rPr>
              <a:t>Young’s Modulus</a:t>
            </a:r>
            <a:r>
              <a:rPr lang="en-US" sz="4000" dirty="0"/>
              <a:t> : </a:t>
            </a:r>
            <a:r>
              <a:rPr lang="en-US" sz="4000" dirty="0">
                <a:solidFill>
                  <a:srgbClr val="FF0000"/>
                </a:solidFill>
              </a:rPr>
              <a:t>Elasticity in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722437"/>
                <a:ext cx="8839200" cy="4525963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sz="4800" dirty="0"/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num>
                      <m:den>
                        <m:r>
                          <a:rPr lang="en-US" sz="480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sz="4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/>
                          </a:rPr>
                          <m:t>𝐹</m:t>
                        </m:r>
                        <m:r>
                          <a:rPr lang="en-US" sz="4800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sz="4800" b="0" i="1" dirty="0" smtClean="0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4800" i="1" dirty="0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4800" b="0" i="1" dirty="0" smtClean="0">
                            <a:latin typeface="Cambria Math"/>
                            <a:ea typeface="Cambria Math"/>
                          </a:rPr>
                          <m:t>𝑙</m:t>
                        </m:r>
                        <m:r>
                          <a:rPr lang="en-US" sz="4800" b="0" i="1" dirty="0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4800" b="0" i="1" dirty="0" smtClean="0">
                            <a:latin typeface="Cambria Math"/>
                            <a:ea typeface="Cambria Math"/>
                          </a:rPr>
                          <m:t>𝑙𝑜</m:t>
                        </m:r>
                      </m:den>
                    </m:f>
                  </m:oMath>
                </a14:m>
                <a:r>
                  <a:rPr lang="en-US" dirty="0"/>
                  <a:t>  Young’s modulus</a:t>
                </a:r>
              </a:p>
              <a:p>
                <a:endParaRPr lang="en-US" dirty="0"/>
              </a:p>
              <a:p>
                <a:r>
                  <a:rPr lang="en-US" dirty="0"/>
                  <a:t>Young’s modulus is typically used to characterize</a:t>
                </a:r>
              </a:p>
              <a:p>
                <a:r>
                  <a:rPr lang="en-US" dirty="0"/>
                  <a:t> a rod stressed under either tension or compression 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722437"/>
                <a:ext cx="88392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14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Bulk Stress and Strain</a:t>
            </a:r>
          </a:p>
        </p:txBody>
      </p:sp>
      <p:pic>
        <p:nvPicPr>
          <p:cNvPr id="8" name="Picture 7" descr="F:\Physics\phys2s2001\buldstre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1981200"/>
            <a:ext cx="3629025" cy="41148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3000" y="1981200"/>
            <a:ext cx="3810000" cy="411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pressure:  </a:t>
            </a:r>
            <a:r>
              <a:rPr lang="en-US" sz="2800" i="1" dirty="0"/>
              <a:t>p</a:t>
            </a:r>
            <a:r>
              <a:rPr lang="en-US" sz="2800" dirty="0"/>
              <a:t>=</a:t>
            </a:r>
            <a:r>
              <a:rPr lang="en-US" sz="2800" i="1" dirty="0"/>
              <a:t>F</a:t>
            </a:r>
            <a:r>
              <a:rPr lang="en-US" sz="2800" dirty="0"/>
              <a:t>/</a:t>
            </a:r>
            <a:r>
              <a:rPr lang="en-US" sz="2800" i="1" dirty="0"/>
              <a:t>A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bulk stress = </a:t>
            </a:r>
            <a:r>
              <a:rPr lang="en-US" sz="2800" dirty="0" err="1">
                <a:latin typeface="Symbol" pitchFamily="18" charset="2"/>
              </a:rPr>
              <a:t>D</a:t>
            </a:r>
            <a:r>
              <a:rPr lang="en-US" sz="2800" i="1" dirty="0" err="1"/>
              <a:t>p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bulk strain = </a:t>
            </a:r>
            <a:r>
              <a:rPr lang="en-US" sz="2800" dirty="0">
                <a:latin typeface="Symbol" pitchFamily="18" charset="2"/>
              </a:rPr>
              <a:t>D</a:t>
            </a:r>
            <a:r>
              <a:rPr lang="en-US" sz="2800" i="1" dirty="0"/>
              <a:t>V</a:t>
            </a:r>
            <a:r>
              <a:rPr lang="en-US" sz="2800" b="1" i="1" dirty="0"/>
              <a:t>/</a:t>
            </a:r>
            <a:r>
              <a:rPr lang="en-US" sz="2800" i="1" dirty="0"/>
              <a:t>V</a:t>
            </a:r>
            <a:r>
              <a:rPr lang="en-US" sz="2800" baseline="-25000" dirty="0"/>
              <a:t>0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bulk modulus = </a:t>
            </a:r>
            <a:r>
              <a:rPr lang="en-US" sz="2800" i="1" dirty="0"/>
              <a:t>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752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8229600" cy="838200"/>
          </a:xfrm>
        </p:spPr>
        <p:txBody>
          <a:bodyPr>
            <a:noAutofit/>
          </a:bodyPr>
          <a:lstStyle/>
          <a:p>
            <a:r>
              <a:rPr lang="en-US" sz="4800" i="1" dirty="0">
                <a:solidFill>
                  <a:srgbClr val="FF0000"/>
                </a:solidFill>
              </a:rPr>
              <a:t>Elastic  Properties of Materials</a:t>
            </a:r>
            <a:endParaRPr lang="en-US" sz="4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US" sz="4800" dirty="0"/>
              <a:t>Stress</a:t>
            </a:r>
          </a:p>
          <a:p>
            <a:pPr marL="457200" indent="-457200">
              <a:buFontTx/>
              <a:buChar char="-"/>
            </a:pPr>
            <a:r>
              <a:rPr lang="en-US" sz="4800" dirty="0"/>
              <a:t> Strain</a:t>
            </a:r>
          </a:p>
          <a:p>
            <a:pPr>
              <a:buFontTx/>
              <a:buChar char="-"/>
            </a:pPr>
            <a:r>
              <a:rPr lang="en-US" sz="4800" dirty="0"/>
              <a:t>Young’s Modulus</a:t>
            </a:r>
          </a:p>
          <a:p>
            <a:pPr>
              <a:buFontTx/>
              <a:buChar char="-"/>
            </a:pPr>
            <a:r>
              <a:rPr lang="en-US" sz="4800" dirty="0"/>
              <a:t>Hooke’s Law</a:t>
            </a:r>
          </a:p>
          <a:p>
            <a:pPr>
              <a:buFontTx/>
              <a:buChar char="-"/>
            </a:pPr>
            <a:endParaRPr lang="en-US" sz="4800" dirty="0"/>
          </a:p>
          <a:p>
            <a:endParaRPr lang="en-US" sz="600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00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Bulk Modulus :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Volume Elasticity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3600"/>
                <a:ext cx="8229600" cy="4038600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dirty="0"/>
                  <a:t>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 Bulk modulus</a:t>
                </a:r>
              </a:p>
              <a:p>
                <a:r>
                  <a:rPr lang="en-US" dirty="0"/>
                  <a:t>-</a:t>
                </a:r>
                <a:r>
                  <a:rPr lang="en-US" sz="2800" dirty="0"/>
                  <a:t>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negative sign </a:t>
                </a:r>
                <a:r>
                  <a:rPr lang="en-US" sz="2800" dirty="0"/>
                  <a:t> is inserted in this defining equation so that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B is a positive number .</a:t>
                </a:r>
                <a:r>
                  <a:rPr lang="en-US" sz="2800" dirty="0"/>
                  <a:t> This maneuver necessary because an increase in pressure ( positive </a:t>
                </a:r>
                <a:r>
                  <a:rPr lang="en-US" sz="2800" dirty="0">
                    <a:sym typeface="Symbol"/>
                  </a:rPr>
                  <a:t>P) cause a decrease in volume ( negative V) and vice versa.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3600"/>
                <a:ext cx="8229600" cy="4038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07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Shear Modulus </a:t>
            </a:r>
            <a:r>
              <a:rPr lang="en-US" dirty="0">
                <a:solidFill>
                  <a:srgbClr val="FF0000"/>
                </a:solidFill>
              </a:rPr>
              <a:t>:Elasticity of Shape</a:t>
            </a:r>
            <a:endParaRPr lang="en-US" dirty="0"/>
          </a:p>
        </p:txBody>
      </p:sp>
      <p:grpSp>
        <p:nvGrpSpPr>
          <p:cNvPr id="119827" name="Group 19"/>
          <p:cNvGrpSpPr>
            <a:grpSpLocks/>
          </p:cNvGrpSpPr>
          <p:nvPr/>
        </p:nvGrpSpPr>
        <p:grpSpPr bwMode="auto">
          <a:xfrm>
            <a:off x="1638300" y="3577275"/>
            <a:ext cx="1371600" cy="1604325"/>
            <a:chOff x="1392" y="1728"/>
            <a:chExt cx="816" cy="1152"/>
          </a:xfrm>
        </p:grpSpPr>
        <p:sp>
          <p:nvSpPr>
            <p:cNvPr id="119816" name="Rectangle 8"/>
            <p:cNvSpPr>
              <a:spLocks noChangeArrowheads="1"/>
            </p:cNvSpPr>
            <p:nvPr/>
          </p:nvSpPr>
          <p:spPr bwMode="auto">
            <a:xfrm>
              <a:off x="1392" y="2160"/>
              <a:ext cx="816" cy="7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tIns="91440" bIns="91440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119819" name="Text Box 11"/>
            <p:cNvSpPr txBox="1">
              <a:spLocks noChangeArrowheads="1"/>
            </p:cNvSpPr>
            <p:nvPr/>
          </p:nvSpPr>
          <p:spPr bwMode="auto">
            <a:xfrm>
              <a:off x="1584" y="1728"/>
              <a:ext cx="336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119831" name="Group 23"/>
          <p:cNvGrpSpPr>
            <a:grpSpLocks/>
          </p:cNvGrpSpPr>
          <p:nvPr/>
        </p:nvGrpSpPr>
        <p:grpSpPr bwMode="auto">
          <a:xfrm>
            <a:off x="4303436" y="2819400"/>
            <a:ext cx="3849963" cy="2514600"/>
            <a:chOff x="2352" y="1920"/>
            <a:chExt cx="2160" cy="1056"/>
          </a:xfrm>
        </p:grpSpPr>
        <p:sp>
          <p:nvSpPr>
            <p:cNvPr id="119812" name="Rectangle 4"/>
            <p:cNvSpPr>
              <a:spLocks noChangeArrowheads="1"/>
            </p:cNvSpPr>
            <p:nvPr/>
          </p:nvSpPr>
          <p:spPr bwMode="auto">
            <a:xfrm>
              <a:off x="2832" y="2256"/>
              <a:ext cx="816" cy="7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19813" name="AutoShape 5"/>
            <p:cNvSpPr>
              <a:spLocks noChangeArrowheads="1"/>
            </p:cNvSpPr>
            <p:nvPr/>
          </p:nvSpPr>
          <p:spPr bwMode="auto">
            <a:xfrm>
              <a:off x="2832" y="2256"/>
              <a:ext cx="1152" cy="720"/>
            </a:xfrm>
            <a:prstGeom prst="parallelogram">
              <a:avLst>
                <a:gd name="adj" fmla="val 4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19817" name="AutoShape 9"/>
            <p:cNvSpPr>
              <a:spLocks noChangeArrowheads="1"/>
            </p:cNvSpPr>
            <p:nvPr/>
          </p:nvSpPr>
          <p:spPr bwMode="auto">
            <a:xfrm>
              <a:off x="2496" y="2832"/>
              <a:ext cx="288" cy="14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66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19818" name="AutoShape 10"/>
            <p:cNvSpPr>
              <a:spLocks noChangeArrowheads="1"/>
            </p:cNvSpPr>
            <p:nvPr/>
          </p:nvSpPr>
          <p:spPr bwMode="auto">
            <a:xfrm flipH="1">
              <a:off x="3984" y="2208"/>
              <a:ext cx="288" cy="14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66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19820" name="Text Box 12"/>
            <p:cNvSpPr txBox="1">
              <a:spLocks noChangeArrowheads="1"/>
            </p:cNvSpPr>
            <p:nvPr/>
          </p:nvSpPr>
          <p:spPr bwMode="auto">
            <a:xfrm>
              <a:off x="2352" y="2448"/>
              <a:ext cx="336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119821" name="Text Box 13"/>
            <p:cNvSpPr txBox="1">
              <a:spLocks noChangeArrowheads="1"/>
            </p:cNvSpPr>
            <p:nvPr/>
          </p:nvSpPr>
          <p:spPr bwMode="auto">
            <a:xfrm>
              <a:off x="4176" y="2256"/>
              <a:ext cx="336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119822" name="Text Box 14"/>
            <p:cNvSpPr txBox="1">
              <a:spLocks noChangeArrowheads="1"/>
            </p:cNvSpPr>
            <p:nvPr/>
          </p:nvSpPr>
          <p:spPr bwMode="auto">
            <a:xfrm>
              <a:off x="2873" y="2304"/>
              <a:ext cx="28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FF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f</a:t>
              </a:r>
            </a:p>
          </p:txBody>
        </p:sp>
        <p:sp>
          <p:nvSpPr>
            <p:cNvPr id="119823" name="Text Box 15"/>
            <p:cNvSpPr txBox="1">
              <a:spLocks noChangeArrowheads="1"/>
            </p:cNvSpPr>
            <p:nvPr/>
          </p:nvSpPr>
          <p:spPr bwMode="auto">
            <a:xfrm>
              <a:off x="2640" y="2352"/>
              <a:ext cx="288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FF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cript MT Bold" pitchFamily="66" charset="0"/>
                </a:rPr>
                <a:t>l</a:t>
              </a:r>
            </a:p>
          </p:txBody>
        </p:sp>
        <p:sp>
          <p:nvSpPr>
            <p:cNvPr id="119824" name="Text Box 16"/>
            <p:cNvSpPr txBox="1">
              <a:spLocks noChangeArrowheads="1"/>
            </p:cNvSpPr>
            <p:nvPr/>
          </p:nvSpPr>
          <p:spPr bwMode="auto">
            <a:xfrm>
              <a:off x="2880" y="1920"/>
              <a:ext cx="28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FF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d</a:t>
              </a:r>
            </a:p>
          </p:txBody>
        </p:sp>
      </p:grpSp>
      <p:grpSp>
        <p:nvGrpSpPr>
          <p:cNvPr id="119832" name="Group 24"/>
          <p:cNvGrpSpPr>
            <a:grpSpLocks/>
          </p:cNvGrpSpPr>
          <p:nvPr/>
        </p:nvGrpSpPr>
        <p:grpSpPr bwMode="auto">
          <a:xfrm>
            <a:off x="1104900" y="4114800"/>
            <a:ext cx="2438400" cy="1066800"/>
            <a:chOff x="960" y="2256"/>
            <a:chExt cx="1536" cy="672"/>
          </a:xfrm>
        </p:grpSpPr>
        <p:sp>
          <p:nvSpPr>
            <p:cNvPr id="119825" name="AutoShape 17"/>
            <p:cNvSpPr>
              <a:spLocks noChangeArrowheads="1"/>
            </p:cNvSpPr>
            <p:nvPr/>
          </p:nvSpPr>
          <p:spPr bwMode="auto">
            <a:xfrm flipH="1" flipV="1">
              <a:off x="2160" y="2256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rgbClr val="66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19826" name="AutoShape 18"/>
            <p:cNvSpPr>
              <a:spLocks noChangeArrowheads="1"/>
            </p:cNvSpPr>
            <p:nvPr/>
          </p:nvSpPr>
          <p:spPr bwMode="auto">
            <a:xfrm flipV="1">
              <a:off x="960" y="2736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66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9828" name="Text Box 20"/>
          <p:cNvSpPr txBox="1">
            <a:spLocks noChangeArrowheads="1"/>
          </p:cNvSpPr>
          <p:nvPr/>
        </p:nvSpPr>
        <p:spPr bwMode="auto">
          <a:xfrm>
            <a:off x="76200" y="1494472"/>
            <a:ext cx="8991600" cy="147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tIns="91440" bIns="9144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shearing stress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alters only the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shape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the body, leaving the volume unchanged. For example, consider equal and opposite shearing forces F acting on the cube below:</a:t>
            </a:r>
          </a:p>
        </p:txBody>
      </p:sp>
      <p:sp>
        <p:nvSpPr>
          <p:cNvPr id="119829" name="Text Box 21"/>
          <p:cNvSpPr txBox="1">
            <a:spLocks noChangeArrowheads="1"/>
          </p:cNvSpPr>
          <p:nvPr/>
        </p:nvSpPr>
        <p:spPr bwMode="auto">
          <a:xfrm>
            <a:off x="152400" y="5383649"/>
            <a:ext cx="8991600" cy="116955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91440" bIns="9144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shearing force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produces a shearing angle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The angle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is the strain and the stress is given by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F/A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as before.</a:t>
            </a:r>
          </a:p>
        </p:txBody>
      </p:sp>
    </p:spTree>
    <p:extLst>
      <p:ext uri="{BB962C8B-B14F-4D97-AF65-F5344CB8AC3E}">
        <p14:creationId xmlns:p14="http://schemas.microsoft.com/office/powerpoint/2010/main" val="114708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9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 autoUpdateAnimBg="0"/>
      <p:bldP spid="119828" grpId="0" animBg="1" autoUpdateAnimBg="0"/>
      <p:bldP spid="119829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Calculating Shear Modulus</a:t>
            </a:r>
          </a:p>
        </p:txBody>
      </p:sp>
      <p:graphicFrame>
        <p:nvGraphicFramePr>
          <p:cNvPr id="12085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121056"/>
              </p:ext>
            </p:extLst>
          </p:nvPr>
        </p:nvGraphicFramePr>
        <p:xfrm>
          <a:off x="7086600" y="1524000"/>
          <a:ext cx="1905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000" imgH="393480" progId="Equation.DSMT4">
                  <p:embed/>
                </p:oleObj>
              </mc:Choice>
              <mc:Fallback>
                <p:oleObj name="Equation" r:id="rId4" imgW="71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524000"/>
                        <a:ext cx="1905000" cy="1054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5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223301"/>
              </p:ext>
            </p:extLst>
          </p:nvPr>
        </p:nvGraphicFramePr>
        <p:xfrm>
          <a:off x="6554787" y="2819400"/>
          <a:ext cx="25130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393480" progId="Equation.DSMT4">
                  <p:embed/>
                </p:oleObj>
              </mc:Choice>
              <mc:Fallback>
                <p:oleObj name="Equation" r:id="rId6" imgW="927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7" y="2819400"/>
                        <a:ext cx="2513013" cy="10668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0854" name="Group 22"/>
          <p:cNvGrpSpPr>
            <a:grpSpLocks/>
          </p:cNvGrpSpPr>
          <p:nvPr/>
        </p:nvGrpSpPr>
        <p:grpSpPr bwMode="auto">
          <a:xfrm>
            <a:off x="228600" y="1066800"/>
            <a:ext cx="3810000" cy="1676400"/>
            <a:chOff x="576" y="2880"/>
            <a:chExt cx="2160" cy="1056"/>
          </a:xfrm>
        </p:grpSpPr>
        <p:sp>
          <p:nvSpPr>
            <p:cNvPr id="120835" name="Rectangle 3"/>
            <p:cNvSpPr>
              <a:spLocks noChangeArrowheads="1"/>
            </p:cNvSpPr>
            <p:nvPr/>
          </p:nvSpPr>
          <p:spPr bwMode="auto">
            <a:xfrm>
              <a:off x="1056" y="3216"/>
              <a:ext cx="816" cy="7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20836" name="AutoShape 4"/>
            <p:cNvSpPr>
              <a:spLocks noChangeArrowheads="1"/>
            </p:cNvSpPr>
            <p:nvPr/>
          </p:nvSpPr>
          <p:spPr bwMode="auto">
            <a:xfrm>
              <a:off x="1056" y="3216"/>
              <a:ext cx="1152" cy="720"/>
            </a:xfrm>
            <a:prstGeom prst="parallelogram">
              <a:avLst>
                <a:gd name="adj" fmla="val 4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20837" name="AutoShape 5"/>
            <p:cNvSpPr>
              <a:spLocks noChangeArrowheads="1"/>
            </p:cNvSpPr>
            <p:nvPr/>
          </p:nvSpPr>
          <p:spPr bwMode="auto">
            <a:xfrm>
              <a:off x="720" y="3792"/>
              <a:ext cx="288" cy="14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66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20838" name="AutoShape 6"/>
            <p:cNvSpPr>
              <a:spLocks noChangeArrowheads="1"/>
            </p:cNvSpPr>
            <p:nvPr/>
          </p:nvSpPr>
          <p:spPr bwMode="auto">
            <a:xfrm flipH="1">
              <a:off x="2208" y="3168"/>
              <a:ext cx="288" cy="14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66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20842" name="Text Box 10"/>
            <p:cNvSpPr txBox="1">
              <a:spLocks noChangeArrowheads="1"/>
            </p:cNvSpPr>
            <p:nvPr/>
          </p:nvSpPr>
          <p:spPr bwMode="auto">
            <a:xfrm>
              <a:off x="576" y="3408"/>
              <a:ext cx="336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 sz="3200" b="1" dirty="0"/>
                <a:t>F</a:t>
              </a:r>
            </a:p>
          </p:txBody>
        </p:sp>
        <p:sp>
          <p:nvSpPr>
            <p:cNvPr id="120843" name="Text Box 11"/>
            <p:cNvSpPr txBox="1">
              <a:spLocks noChangeArrowheads="1"/>
            </p:cNvSpPr>
            <p:nvPr/>
          </p:nvSpPr>
          <p:spPr bwMode="auto">
            <a:xfrm>
              <a:off x="2400" y="3216"/>
              <a:ext cx="336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 sz="3200" b="1" dirty="0"/>
                <a:t>F</a:t>
              </a:r>
            </a:p>
          </p:txBody>
        </p:sp>
        <p:sp>
          <p:nvSpPr>
            <p:cNvPr id="120844" name="Text Box 12"/>
            <p:cNvSpPr txBox="1">
              <a:spLocks noChangeArrowheads="1"/>
            </p:cNvSpPr>
            <p:nvPr/>
          </p:nvSpPr>
          <p:spPr bwMode="auto">
            <a:xfrm>
              <a:off x="1008" y="3260"/>
              <a:ext cx="288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FF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f</a:t>
              </a:r>
              <a:endPara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endParaRPr>
            </a:p>
          </p:txBody>
        </p:sp>
        <p:sp>
          <p:nvSpPr>
            <p:cNvPr id="120845" name="Text Box 13"/>
            <p:cNvSpPr txBox="1">
              <a:spLocks noChangeArrowheads="1"/>
            </p:cNvSpPr>
            <p:nvPr/>
          </p:nvSpPr>
          <p:spPr bwMode="auto">
            <a:xfrm>
              <a:off x="864" y="3312"/>
              <a:ext cx="288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FF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 sz="3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</a:t>
              </a:r>
            </a:p>
          </p:txBody>
        </p:sp>
        <p:sp>
          <p:nvSpPr>
            <p:cNvPr id="120846" name="Text Box 14"/>
            <p:cNvSpPr txBox="1">
              <a:spLocks noChangeArrowheads="1"/>
            </p:cNvSpPr>
            <p:nvPr/>
          </p:nvSpPr>
          <p:spPr bwMode="auto">
            <a:xfrm>
              <a:off x="1104" y="2880"/>
              <a:ext cx="28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FF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d</a:t>
              </a:r>
            </a:p>
          </p:txBody>
        </p:sp>
        <p:sp>
          <p:nvSpPr>
            <p:cNvPr id="120853" name="Text Box 21"/>
            <p:cNvSpPr txBox="1">
              <a:spLocks noChangeArrowheads="1"/>
            </p:cNvSpPr>
            <p:nvPr/>
          </p:nvSpPr>
          <p:spPr bwMode="auto">
            <a:xfrm>
              <a:off x="1632" y="2880"/>
              <a:ext cx="28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FF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</a:t>
              </a:r>
            </a:p>
          </p:txBody>
        </p:sp>
      </p:grpSp>
      <p:sp>
        <p:nvSpPr>
          <p:cNvPr id="120855" name="Text Box 23"/>
          <p:cNvSpPr txBox="1">
            <a:spLocks noChangeArrowheads="1"/>
          </p:cNvSpPr>
          <p:nvPr/>
        </p:nvSpPr>
        <p:spPr bwMode="auto">
          <a:xfrm>
            <a:off x="524933" y="2819400"/>
            <a:ext cx="5799667" cy="104644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bIns="9144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strain is the angle expressed in 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radians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:</a:t>
            </a:r>
          </a:p>
        </p:txBody>
      </p:sp>
      <p:sp>
        <p:nvSpPr>
          <p:cNvPr id="120856" name="Text Box 24"/>
          <p:cNvSpPr txBox="1">
            <a:spLocks noChangeArrowheads="1"/>
          </p:cNvSpPr>
          <p:nvPr/>
        </p:nvSpPr>
        <p:spPr bwMode="auto">
          <a:xfrm>
            <a:off x="3886200" y="1391960"/>
            <a:ext cx="2971800" cy="104644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bIns="9144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Stress is force per unit area:</a:t>
            </a:r>
          </a:p>
        </p:txBody>
      </p:sp>
      <p:sp>
        <p:nvSpPr>
          <p:cNvPr id="120857" name="Text Box 25"/>
          <p:cNvSpPr txBox="1">
            <a:spLocks noChangeArrowheads="1"/>
          </p:cNvSpPr>
          <p:nvPr/>
        </p:nvSpPr>
        <p:spPr bwMode="auto">
          <a:xfrm>
            <a:off x="76200" y="3962400"/>
            <a:ext cx="9144000" cy="12926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91440" bIns="9144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shear modulus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is defined as the ratio of the shearing stress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F/A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to the shearing strain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0858" name="Text Box 26"/>
          <p:cNvSpPr txBox="1">
            <a:spLocks noChangeArrowheads="1"/>
          </p:cNvSpPr>
          <p:nvPr/>
        </p:nvSpPr>
        <p:spPr bwMode="auto">
          <a:xfrm>
            <a:off x="228600" y="5231249"/>
            <a:ext cx="6477000" cy="1169551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tIns="91440" bIns="9144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The shear modulus: Units are in </a:t>
            </a:r>
            <a:r>
              <a:rPr lang="en-US" sz="3200" dirty="0" err="1">
                <a:solidFill>
                  <a:srgbClr val="000000"/>
                </a:solidFill>
              </a:rPr>
              <a:t>Pascals</a:t>
            </a:r>
            <a:r>
              <a:rPr lang="en-US" sz="320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2085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271332"/>
              </p:ext>
            </p:extLst>
          </p:nvPr>
        </p:nvGraphicFramePr>
        <p:xfrm>
          <a:off x="7239000" y="5307012"/>
          <a:ext cx="15240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419040" progId="Equation.DSMT4">
                  <p:embed/>
                </p:oleObj>
              </mc:Choice>
              <mc:Fallback>
                <p:oleObj name="Equation" r:id="rId8" imgW="583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307012"/>
                        <a:ext cx="1524000" cy="10937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02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Ballo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Ballo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Ballo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nimBg="1" autoUpdateAnimBg="0"/>
      <p:bldP spid="120855" grpId="0" animBg="1" autoUpdateAnimBg="0"/>
      <p:bldP spid="120856" grpId="0" animBg="1" autoUpdateAnimBg="0"/>
      <p:bldP spid="120857" grpId="0" animBg="1" autoUpdateAnimBg="0"/>
      <p:bldP spid="12085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363A21C-A3EA-A524-5550-6BDA67EE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6E77A2D-580E-1E95-6FF2-8CF91331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23</a:t>
            </a:fld>
            <a:endParaRPr lang="en-US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2FE5DAE-0352-341A-A045-99304EE2C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84655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0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083591D-34EB-8FF2-6242-D24C149E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015B073-625A-F14A-D6FD-FEAA5EE9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24</a:t>
            </a:fld>
            <a:endParaRPr lang="en-US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C616B82-2957-4164-8DAA-4CD7601EA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36706"/>
            <a:ext cx="8709685" cy="531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73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09EE9FC-AEF8-CD43-5460-065D31C9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16939CA-288B-AFE3-5A80-E1E01336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25</a:t>
            </a:fld>
            <a:endParaRPr lang="en-US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F5B49C5-EBAB-0C85-2476-F5894008D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06" y="914400"/>
            <a:ext cx="882898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97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0822D72-5823-3EC1-A71F-18215C82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D9ED144-6ECE-A16F-8614-42DB7543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26</a:t>
            </a:fld>
            <a:endParaRPr lang="en-US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D592663-4D57-39EA-055D-AF89A8996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37" y="685800"/>
            <a:ext cx="88231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27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BD0A829-EEBA-8CC5-C5F8-BA4006F32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902FC75-1A52-0947-4A60-2562C422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27</a:t>
            </a:fld>
            <a:endParaRPr lang="en-US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B69DD23-9231-4EBB-455B-2D9B84461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18" y="496669"/>
            <a:ext cx="8249069" cy="38100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22516DA-BB4F-422E-2D0C-3723D5D31F85}"/>
              </a:ext>
            </a:extLst>
          </p:cNvPr>
          <p:cNvSpPr txBox="1"/>
          <p:nvPr/>
        </p:nvSpPr>
        <p:spPr>
          <a:xfrm>
            <a:off x="609600" y="2401669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BEB4FB6A-4F98-D679-2B09-4B9CFCEB4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54380"/>
            <a:ext cx="6553200" cy="122085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anose="020B0604020202020204" pitchFamily="34" charset="0"/>
              </a:rPr>
              <a:t>ناقش إمكانية حدوث كسر في عظمتي ساق يبلغ طولهما الإجمالي حوالي 90 سم ومساحتهما المتوسطة حوالي 6 سم2 عندما يقفز شخص يزن 70 كجم من ارتفاع 60 سم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Arial" panose="020B0604020202020204" pitchFamily="34" charset="0"/>
              </a:rPr>
              <a:t>.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93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u="sng" dirty="0">
                <a:solidFill>
                  <a:srgbClr val="00B050"/>
                </a:solidFill>
              </a:rPr>
              <a:t>Relation between Stress and Strain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16480"/>
            <a:ext cx="8229600" cy="4389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The relation between the stress and the strain for a material under tension can be found experimentally .</a:t>
            </a:r>
          </a:p>
          <a:p>
            <a:r>
              <a:rPr lang="en-US" dirty="0"/>
              <a:t>A plot of stress vs. strain .</a:t>
            </a:r>
          </a:p>
          <a:p>
            <a:r>
              <a:rPr lang="en-US" dirty="0"/>
              <a:t>The diagram gives us the behavior of the material and material properties 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15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Regimes of Deformation</a:t>
            </a:r>
          </a:p>
        </p:txBody>
      </p:sp>
      <p:pic>
        <p:nvPicPr>
          <p:cNvPr id="8" name="Picture 4" descr="F:\Physics\phys2s2001\sterss-strain_curve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4648200" cy="4637088"/>
          </a:xfrm>
          <a:noFill/>
          <a:ln/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29200" y="1828800"/>
            <a:ext cx="3810000" cy="411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/>
              <a:t>O</a:t>
            </a:r>
            <a:r>
              <a:rPr lang="en-US" sz="2400" dirty="0"/>
              <a:t>  to </a:t>
            </a:r>
            <a:r>
              <a:rPr lang="en-US" sz="2400" i="1" dirty="0"/>
              <a:t>a</a:t>
            </a:r>
            <a:r>
              <a:rPr lang="en-US" sz="2400" dirty="0"/>
              <a:t> :</a:t>
            </a:r>
            <a:endParaRPr lang="en-US" sz="2400" i="1" dirty="0"/>
          </a:p>
          <a:p>
            <a:r>
              <a:rPr lang="en-US" sz="2400" dirty="0"/>
              <a:t>(small stress, strain)</a:t>
            </a:r>
          </a:p>
          <a:p>
            <a:r>
              <a:rPr lang="en-US" sz="2400"/>
              <a:t>stress=modulus × strain</a:t>
            </a:r>
            <a:endParaRPr lang="en-US" sz="2400" dirty="0"/>
          </a:p>
          <a:p>
            <a:r>
              <a:rPr lang="en-US" sz="2400" dirty="0"/>
              <a:t>elastic, reversible</a:t>
            </a:r>
          </a:p>
          <a:p>
            <a:r>
              <a:rPr lang="en-US" sz="2400" i="1" dirty="0"/>
              <a:t>a </a:t>
            </a:r>
            <a:r>
              <a:rPr lang="en-US" sz="2400" dirty="0"/>
              <a:t>&lt; </a:t>
            </a:r>
            <a:r>
              <a:rPr lang="en-US" sz="2400" i="1" dirty="0"/>
              <a:t>b</a:t>
            </a:r>
            <a:r>
              <a:rPr lang="en-US" sz="2400" dirty="0"/>
              <a:t> :</a:t>
            </a:r>
          </a:p>
          <a:p>
            <a:r>
              <a:rPr lang="en-US" sz="2400" dirty="0"/>
              <a:t>elastic, reversible</a:t>
            </a:r>
          </a:p>
          <a:p>
            <a:r>
              <a:rPr lang="en-US" sz="2400" dirty="0"/>
              <a:t>but stress and strain</a:t>
            </a:r>
            <a:br>
              <a:rPr lang="en-US" sz="2400" dirty="0"/>
            </a:br>
            <a:r>
              <a:rPr lang="en-US" sz="2400" dirty="0"/>
              <a:t>not proportional</a:t>
            </a:r>
          </a:p>
        </p:txBody>
      </p:sp>
    </p:spTree>
    <p:extLst>
      <p:ext uri="{BB962C8B-B14F-4D97-AF65-F5344CB8AC3E}">
        <p14:creationId xmlns:p14="http://schemas.microsoft.com/office/powerpoint/2010/main" val="165420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Elasticity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3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85750" y="1600200"/>
            <a:ext cx="8248650" cy="1292662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tIns="91440" bIns="9144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An </a:t>
            </a:r>
            <a:r>
              <a:rPr lang="en-US" sz="3600" b="1" u="sng" dirty="0">
                <a:solidFill>
                  <a:srgbClr val="000000"/>
                </a:solidFill>
              </a:rPr>
              <a:t>elastic body</a:t>
            </a:r>
            <a:r>
              <a:rPr lang="en-US" sz="3600" dirty="0">
                <a:solidFill>
                  <a:srgbClr val="000000"/>
                </a:solidFill>
              </a:rPr>
              <a:t> is one that returns to its original shape after a deformation.</a:t>
            </a: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2514600" y="3226592"/>
            <a:ext cx="3581400" cy="2793207"/>
            <a:chOff x="2448" y="2400"/>
            <a:chExt cx="1488" cy="1505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400"/>
              <a:ext cx="912" cy="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448" y="3504"/>
              <a:ext cx="1488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pPr algn="ctr"/>
              <a:r>
                <a:rPr lang="en-US" sz="2400" dirty="0"/>
                <a:t>Rubber Band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693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Ballo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Regimes of Deformation</a:t>
            </a:r>
          </a:p>
        </p:txBody>
      </p:sp>
      <p:pic>
        <p:nvPicPr>
          <p:cNvPr id="8" name="Picture 4" descr="F:\Physics\phys2s2001\sterss-strain_curve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4648200" cy="463708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29200" y="1828800"/>
            <a:ext cx="3810000" cy="411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From point </a:t>
            </a:r>
            <a:r>
              <a:rPr lang="en-US" sz="2800" i="1" dirty="0"/>
              <a:t>O</a:t>
            </a:r>
            <a:r>
              <a:rPr lang="en-US" sz="2800" dirty="0"/>
              <a:t> to </a:t>
            </a:r>
            <a:r>
              <a:rPr lang="en-US" sz="2800" i="1" dirty="0"/>
              <a:t>b</a:t>
            </a:r>
            <a:r>
              <a:rPr lang="en-US" sz="2800" dirty="0"/>
              <a:t> :</a:t>
            </a:r>
          </a:p>
          <a:p>
            <a:r>
              <a:rPr lang="en-US" sz="2800" dirty="0"/>
              <a:t>elastic, reversible</a:t>
            </a:r>
          </a:p>
          <a:p>
            <a:r>
              <a:rPr lang="en-US" sz="2800" dirty="0"/>
              <a:t>from point </a:t>
            </a:r>
            <a:r>
              <a:rPr lang="en-US" sz="2800" i="1" dirty="0"/>
              <a:t>b</a:t>
            </a:r>
            <a:r>
              <a:rPr lang="en-US" sz="2800" dirty="0"/>
              <a:t> to </a:t>
            </a:r>
            <a:r>
              <a:rPr lang="en-US" sz="2800" i="1" dirty="0"/>
              <a:t>d</a:t>
            </a:r>
            <a:r>
              <a:rPr lang="en-US" sz="2800" dirty="0"/>
              <a:t>:</a:t>
            </a:r>
          </a:p>
          <a:p>
            <a:r>
              <a:rPr lang="en-US" sz="2800" dirty="0"/>
              <a:t>plastic, irreversible </a:t>
            </a:r>
          </a:p>
          <a:p>
            <a:r>
              <a:rPr lang="en-US" sz="2800" dirty="0"/>
              <a:t>ductile materials have long </a:t>
            </a:r>
            <a:r>
              <a:rPr lang="en-US" sz="2800" i="1" dirty="0"/>
              <a:t>c</a:t>
            </a:r>
            <a:r>
              <a:rPr lang="en-US" sz="2800" dirty="0"/>
              <a:t>–</a:t>
            </a:r>
            <a:r>
              <a:rPr lang="en-US" sz="2800" i="1" dirty="0"/>
              <a:t>d</a:t>
            </a:r>
            <a:r>
              <a:rPr lang="en-US" sz="2800" dirty="0"/>
              <a:t> curves</a:t>
            </a:r>
          </a:p>
          <a:p>
            <a:r>
              <a:rPr lang="en-US" sz="2800" dirty="0"/>
              <a:t>brittle materials  have short </a:t>
            </a:r>
            <a:r>
              <a:rPr lang="en-US" sz="2800" i="1" dirty="0"/>
              <a:t>c</a:t>
            </a:r>
            <a:r>
              <a:rPr lang="en-US" sz="2800" dirty="0"/>
              <a:t>–</a:t>
            </a:r>
            <a:r>
              <a:rPr lang="en-US" sz="2800" i="1" dirty="0"/>
              <a:t>d</a:t>
            </a:r>
            <a:r>
              <a:rPr lang="en-US" sz="2800" dirty="0"/>
              <a:t> curves</a:t>
            </a:r>
          </a:p>
        </p:txBody>
      </p:sp>
    </p:spTree>
    <p:extLst>
      <p:ext uri="{BB962C8B-B14F-4D97-AF65-F5344CB8AC3E}">
        <p14:creationId xmlns:p14="http://schemas.microsoft.com/office/powerpoint/2010/main" val="101496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443385"/>
              </p:ext>
            </p:extLst>
          </p:nvPr>
        </p:nvGraphicFramePr>
        <p:xfrm>
          <a:off x="381000" y="762000"/>
          <a:ext cx="85344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034">
                <a:tc>
                  <a:txBody>
                    <a:bodyPr/>
                    <a:lstStyle/>
                    <a:p>
                      <a:r>
                        <a:rPr lang="en-US" sz="2800" dirty="0"/>
                        <a:t>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Young’s Modulus</a:t>
                      </a:r>
                    </a:p>
                    <a:p>
                      <a:pPr algn="ctr"/>
                      <a:r>
                        <a:rPr lang="en-US" sz="2800" dirty="0"/>
                        <a:t>(N/m</a:t>
                      </a:r>
                      <a:r>
                        <a:rPr lang="en-US" sz="2800" baseline="30000" dirty="0"/>
                        <a:t>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Shear Modulus</a:t>
                      </a:r>
                    </a:p>
                    <a:p>
                      <a:pPr algn="ctr"/>
                      <a:r>
                        <a:rPr lang="en-US" sz="2800" dirty="0"/>
                        <a:t>(N/m</a:t>
                      </a:r>
                      <a:r>
                        <a:rPr lang="en-US" sz="2800" baseline="30000" dirty="0"/>
                        <a:t>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Bulk Modulus</a:t>
                      </a:r>
                    </a:p>
                    <a:p>
                      <a:pPr algn="ctr"/>
                      <a:r>
                        <a:rPr lang="en-US" sz="2800" dirty="0"/>
                        <a:t>(N/m</a:t>
                      </a:r>
                      <a:r>
                        <a:rPr lang="en-US" sz="2800" baseline="30000" dirty="0"/>
                        <a:t>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774">
                <a:tc>
                  <a:txBody>
                    <a:bodyPr/>
                    <a:lstStyle/>
                    <a:p>
                      <a:r>
                        <a:rPr lang="en-US" sz="2800" dirty="0"/>
                        <a:t>Tungsten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35x10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14x10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20x10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774">
                <a:tc>
                  <a:txBody>
                    <a:bodyPr/>
                    <a:lstStyle/>
                    <a:p>
                      <a:r>
                        <a:rPr lang="en-US" sz="2800" dirty="0"/>
                        <a:t>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20x10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8.4x10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6x10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774">
                <a:tc>
                  <a:txBody>
                    <a:bodyPr/>
                    <a:lstStyle/>
                    <a:p>
                      <a:r>
                        <a:rPr lang="en-US" sz="2800" dirty="0"/>
                        <a:t>Copper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11x10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4.2x10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14x10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774">
                <a:tc>
                  <a:txBody>
                    <a:bodyPr/>
                    <a:lstStyle/>
                    <a:p>
                      <a:r>
                        <a:rPr lang="en-US" sz="2800" dirty="0"/>
                        <a:t>Brass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9.1x10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3.5x10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6.1x10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774">
                <a:tc>
                  <a:txBody>
                    <a:bodyPr/>
                    <a:lstStyle/>
                    <a:p>
                      <a:r>
                        <a:rPr lang="en-US" sz="2800" dirty="0"/>
                        <a:t>Aluminum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7.0x10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2.5x10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7.0x10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774">
                <a:tc>
                  <a:txBody>
                    <a:bodyPr/>
                    <a:lstStyle/>
                    <a:p>
                      <a:r>
                        <a:rPr lang="en-US" sz="2800" dirty="0"/>
                        <a:t>Glass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6.5-7.8x10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2.6-3.2x10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5.0-5.5x10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774">
                <a:tc>
                  <a:txBody>
                    <a:bodyPr/>
                    <a:lstStyle/>
                    <a:p>
                      <a:r>
                        <a:rPr lang="en-US" sz="2800" dirty="0"/>
                        <a:t>Quartz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5.6x10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2.6x10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2.7x10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774">
                <a:tc>
                  <a:txBody>
                    <a:bodyPr/>
                    <a:lstStyle/>
                    <a:p>
                      <a:r>
                        <a:rPr lang="en-US" sz="2800" dirty="0"/>
                        <a:t>Water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---------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-------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0.21x10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774">
                <a:tc>
                  <a:txBody>
                    <a:bodyPr/>
                    <a:lstStyle/>
                    <a:p>
                      <a:r>
                        <a:rPr lang="en-US" sz="2800" dirty="0"/>
                        <a:t>Mercury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---------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-------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2.8x10</a:t>
                      </a:r>
                      <a:r>
                        <a:rPr lang="en-US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31</a:t>
            </a:fld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685800" y="76200"/>
            <a:ext cx="7696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Typical Values for Elastic Modulus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13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32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3987" y="730250"/>
            <a:ext cx="6119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Deformations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Summary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Table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7" name="Group 3"/>
          <p:cNvGrpSpPr>
            <a:grpSpLocks noRot="1"/>
          </p:cNvGrpSpPr>
          <p:nvPr/>
        </p:nvGrpSpPr>
        <p:grpSpPr bwMode="auto">
          <a:xfrm>
            <a:off x="431800" y="1600200"/>
            <a:ext cx="8120063" cy="4660900"/>
            <a:chOff x="272" y="870"/>
            <a:chExt cx="5115" cy="2936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325" y="3166"/>
              <a:ext cx="106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000"/>
                <a:t>Bulk Modulus (B)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688" y="3166"/>
              <a:ext cx="163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000"/>
                <a:t>Shear modulus (S)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445" y="3166"/>
              <a:ext cx="124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000"/>
                <a:t>Young’s modulus (Y)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72" y="3166"/>
              <a:ext cx="117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b="1" dirty="0">
                  <a:solidFill>
                    <a:srgbClr val="FF0000"/>
                  </a:solidFill>
                </a:rPr>
                <a:t>Constant</a:t>
              </a:r>
              <a:r>
                <a:rPr lang="en-US" sz="2000" b="1" dirty="0"/>
                <a:t> </a:t>
              </a:r>
              <a:r>
                <a:rPr lang="en-US" sz="2000" b="1" dirty="0">
                  <a:solidFill>
                    <a:srgbClr val="FF0000"/>
                  </a:solidFill>
                </a:rPr>
                <a:t>of</a:t>
              </a:r>
              <a:r>
                <a:rPr lang="en-US" sz="2000" b="1" dirty="0"/>
                <a:t> </a:t>
              </a:r>
              <a:r>
                <a:rPr lang="en-US" sz="2000" b="1" dirty="0">
                  <a:solidFill>
                    <a:srgbClr val="FF0000"/>
                  </a:solidFill>
                </a:rPr>
                <a:t>proportionality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325" y="2341"/>
              <a:ext cx="1062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000"/>
                <a:t>Fractional change in volume</a:t>
              </a: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688" y="2341"/>
              <a:ext cx="1637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000"/>
                <a:t>Ratio of the relative displacement to the separation of the two parallel surfaces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445" y="2341"/>
              <a:ext cx="1243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000"/>
                <a:t>Fractional change in length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72" y="2341"/>
              <a:ext cx="1173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b="1" dirty="0">
                  <a:solidFill>
                    <a:srgbClr val="FF0000"/>
                  </a:solidFill>
                </a:rPr>
                <a:t>Strain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325" y="1516"/>
              <a:ext cx="1062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000"/>
                <a:t>Pressure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688" y="1516"/>
              <a:ext cx="1637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000"/>
                <a:t>Shear force divided by the area of the surface on which it acts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445" y="1516"/>
              <a:ext cx="1243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000"/>
                <a:t>Force per unit cross-sectional area</a:t>
              </a: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72" y="1516"/>
              <a:ext cx="1173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b="1" dirty="0">
                  <a:solidFill>
                    <a:srgbClr val="FF0000"/>
                  </a:solidFill>
                </a:rPr>
                <a:t>Stress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325" y="870"/>
              <a:ext cx="1062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US" sz="2000" dirty="0"/>
            </a:p>
            <a:p>
              <a:pPr algn="ctr">
                <a:spcBef>
                  <a:spcPct val="20000"/>
                </a:spcBef>
              </a:pPr>
              <a:r>
                <a:rPr lang="en-US" sz="2000" dirty="0">
                  <a:solidFill>
                    <a:srgbClr val="FF0000"/>
                  </a:solidFill>
                </a:rPr>
                <a:t>Volume</a:t>
              </a: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688" y="870"/>
              <a:ext cx="1637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br>
                <a:rPr lang="en-US" sz="2000" dirty="0"/>
              </a:br>
              <a:r>
                <a:rPr lang="en-US" sz="2000" dirty="0">
                  <a:solidFill>
                    <a:srgbClr val="FF0000"/>
                  </a:solidFill>
                </a:rPr>
                <a:t>Shear</a:t>
              </a: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1445" y="870"/>
              <a:ext cx="1243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000" dirty="0">
                  <a:solidFill>
                    <a:srgbClr val="FF0000"/>
                  </a:solidFill>
                </a:rPr>
                <a:t>Tensile</a:t>
              </a:r>
              <a:r>
                <a:rPr lang="en-US" sz="2000" dirty="0"/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or</a:t>
              </a:r>
              <a:r>
                <a:rPr lang="en-US" sz="2000" dirty="0"/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compressive</a:t>
              </a: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72" y="870"/>
              <a:ext cx="1173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000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272" y="870"/>
              <a:ext cx="511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272" y="1516"/>
              <a:ext cx="5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272" y="2341"/>
              <a:ext cx="5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72" y="3166"/>
              <a:ext cx="5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72" y="3806"/>
              <a:ext cx="511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72" y="870"/>
              <a:ext cx="0" cy="29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1445" y="870"/>
              <a:ext cx="0" cy="29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2688" y="870"/>
              <a:ext cx="0" cy="29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4325" y="870"/>
              <a:ext cx="0" cy="29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5387" y="870"/>
              <a:ext cx="0" cy="29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7352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8912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6600" dirty="0"/>
              <a:t>Exercise 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2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" y="242888"/>
            <a:ext cx="8991600" cy="1433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36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N/m</a:t>
            </a:r>
            <a:r>
              <a:rPr lang="en-US" sz="36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stress produces a strain                                               5x10</a:t>
            </a:r>
            <a:r>
              <a:rPr lang="en-US" sz="36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What is Young’s modulus for this bar? 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baseline="30000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34</a:t>
            </a:fld>
            <a:endParaRPr lang="en-US"/>
          </a:p>
        </p:txBody>
      </p:sp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685800" y="2362200"/>
            <a:ext cx="5867400" cy="67710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tIns="91440" bIns="9144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Given: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8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N/m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5x10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-4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2628900" y="4946650"/>
            <a:ext cx="3581400" cy="1225550"/>
            <a:chOff x="2160" y="2880"/>
            <a:chExt cx="2208" cy="772"/>
          </a:xfrm>
          <a:solidFill>
            <a:srgbClr val="FFC000"/>
          </a:solidFill>
        </p:grpSpPr>
        <p:sp>
          <p:nvSpPr>
            <p:cNvPr id="7" name="Text Box 49"/>
            <p:cNvSpPr txBox="1">
              <a:spLocks noChangeArrowheads="1"/>
            </p:cNvSpPr>
            <p:nvPr/>
          </p:nvSpPr>
          <p:spPr bwMode="auto">
            <a:xfrm>
              <a:off x="2160" y="2880"/>
              <a:ext cx="2208" cy="38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91440" bIns="9144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Young’s modulus</a:t>
              </a:r>
            </a:p>
          </p:txBody>
        </p:sp>
        <p:sp>
          <p:nvSpPr>
            <p:cNvPr id="8" name="Text Box 50"/>
            <p:cNvSpPr txBox="1">
              <a:spLocks noChangeArrowheads="1"/>
            </p:cNvSpPr>
            <p:nvPr/>
          </p:nvSpPr>
          <p:spPr bwMode="auto">
            <a:xfrm>
              <a:off x="2640" y="3264"/>
              <a:ext cx="1517" cy="38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tIns="91440" bIns="91440">
              <a:spAutoFit/>
            </a:bodyPr>
            <a:lstStyle/>
            <a:p>
              <a:pPr algn="ctr"/>
              <a:r>
                <a:rPr lang="en-US" sz="2800" b="1" dirty="0"/>
                <a:t>20x10</a:t>
              </a:r>
              <a:r>
                <a:rPr lang="en-US" sz="2800" b="1" baseline="30000" dirty="0"/>
                <a:t>10 </a:t>
              </a:r>
              <a:r>
                <a:rPr lang="en-US" sz="2800" b="1" dirty="0"/>
                <a:t>N/m</a:t>
              </a:r>
              <a:r>
                <a:rPr lang="en-US" sz="2800" b="1" baseline="30000" dirty="0"/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50"/>
              <p:cNvSpPr txBox="1">
                <a:spLocks noChangeArrowheads="1"/>
              </p:cNvSpPr>
              <p:nvPr/>
            </p:nvSpPr>
            <p:spPr bwMode="auto">
              <a:xfrm>
                <a:off x="304800" y="3528535"/>
                <a:ext cx="7772400" cy="1119665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tIns="91440" bIns="9144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/>
                        </a:rPr>
                        <m:t>𝒀</m:t>
                      </m:r>
                      <m:r>
                        <a:rPr lang="en-US" sz="3200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sz="3200" b="0" i="1" dirty="0" smtClean="0">
                              <a:effectLst/>
                              <a:latin typeface="Cambria Math"/>
                              <a:ea typeface="Cambria Math"/>
                            </a:rPr>
                            <m:t>𝜀</m:t>
                          </m:r>
                        </m:den>
                      </m:f>
                      <m:r>
                        <a:rPr lang="en-US" sz="3200" b="0" i="1" dirty="0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en-US" sz="3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m:t>8  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32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m:t>4 </m:t>
                          </m:r>
                        </m:den>
                      </m:f>
                    </m:oMath>
                  </m:oMathPara>
                </a14:m>
                <a:endParaRPr lang="en-US" sz="32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528535"/>
                <a:ext cx="7772400" cy="1119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88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676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Example </a:t>
            </a:r>
            <a:r>
              <a:rPr lang="en-US" sz="3200" u="sng" dirty="0"/>
              <a:t>:</a:t>
            </a:r>
            <a:r>
              <a:rPr lang="en-US" sz="3200" dirty="0"/>
              <a:t> A steel wire 10 m long and 2 mm in diameter is attached to the ceiling and a 200-N weight is attached to the end. What is the </a:t>
            </a:r>
            <a:r>
              <a:rPr lang="en-US" sz="3200" dirty="0">
                <a:solidFill>
                  <a:schemeClr val="tx1"/>
                </a:solidFill>
              </a:rPr>
              <a:t>applied stress?</a:t>
            </a:r>
            <a:endParaRPr lang="en-US" sz="320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35</a:t>
            </a:fld>
            <a:endParaRPr lang="en-US"/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33400" y="2438400"/>
            <a:ext cx="2971800" cy="2590800"/>
            <a:chOff x="336" y="1536"/>
            <a:chExt cx="1872" cy="1632"/>
          </a:xfrm>
          <a:solidFill>
            <a:schemeClr val="accent6">
              <a:lumMod val="75000"/>
            </a:schemeClr>
          </a:solidFill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624" y="1536"/>
              <a:ext cx="1584" cy="9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912" y="1632"/>
              <a:ext cx="48" cy="100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392" y="1632"/>
              <a:ext cx="48" cy="120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 flipV="1">
              <a:off x="1225" y="2832"/>
              <a:ext cx="384" cy="33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768" y="2640"/>
              <a:ext cx="43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768" y="2832"/>
              <a:ext cx="52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056" y="2448"/>
              <a:ext cx="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1056" y="2832"/>
              <a:ext cx="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624" y="2016"/>
              <a:ext cx="240" cy="3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/>
                <a:t>L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36" y="2544"/>
              <a:ext cx="336" cy="3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D</a:t>
              </a:r>
              <a:r>
                <a:rPr lang="en-US" sz="2400" dirty="0">
                  <a:latin typeface="Tahoma" pitchFamily="34" charset="0"/>
                </a:rPr>
                <a:t>L</a:t>
              </a:r>
              <a:endParaRPr lang="en-US" sz="2400" dirty="0">
                <a:latin typeface="Symbol" pitchFamily="18" charset="2"/>
              </a:endParaRPr>
            </a:p>
          </p:txBody>
        </p:sp>
      </p:grpSp>
      <p:grpSp>
        <p:nvGrpSpPr>
          <p:cNvPr id="18" name="Group 35"/>
          <p:cNvGrpSpPr>
            <a:grpSpLocks/>
          </p:cNvGrpSpPr>
          <p:nvPr/>
        </p:nvGrpSpPr>
        <p:grpSpPr bwMode="auto">
          <a:xfrm>
            <a:off x="2133600" y="2971800"/>
            <a:ext cx="2057400" cy="1752600"/>
            <a:chOff x="1344" y="1872"/>
            <a:chExt cx="1296" cy="1104"/>
          </a:xfrm>
        </p:grpSpPr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344" y="2448"/>
              <a:ext cx="1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584" y="1872"/>
              <a:ext cx="1056" cy="1104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1968" y="1968"/>
              <a:ext cx="288" cy="336"/>
            </a:xfrm>
            <a:prstGeom prst="can">
              <a:avLst>
                <a:gd name="adj" fmla="val 29167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>
              <a:off x="1968" y="2544"/>
              <a:ext cx="288" cy="336"/>
            </a:xfrm>
            <a:prstGeom prst="can">
              <a:avLst>
                <a:gd name="adj" fmla="val 29167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2016" y="2304"/>
              <a:ext cx="0" cy="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2112" y="2304"/>
              <a:ext cx="0" cy="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V="1">
              <a:off x="2208" y="2304"/>
              <a:ext cx="0" cy="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1680" y="2064"/>
              <a:ext cx="288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1680" y="2352"/>
              <a:ext cx="288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2256" y="2208"/>
              <a:ext cx="288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F</a:t>
              </a:r>
            </a:p>
          </p:txBody>
        </p:sp>
      </p:grp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4572000" y="2362200"/>
            <a:ext cx="3886200" cy="67710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First find area of wire:</a:t>
            </a:r>
          </a:p>
        </p:txBody>
      </p:sp>
      <p:graphicFrame>
        <p:nvGraphicFramePr>
          <p:cNvPr id="3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228828"/>
              </p:ext>
            </p:extLst>
          </p:nvPr>
        </p:nvGraphicFramePr>
        <p:xfrm>
          <a:off x="4495800" y="2971800"/>
          <a:ext cx="39624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419040" progId="Equation.DSMT4">
                  <p:embed/>
                </p:oleObj>
              </mc:Choice>
              <mc:Fallback>
                <p:oleObj name="Equation" r:id="rId4" imgW="1549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971800"/>
                        <a:ext cx="39624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4876800" y="4267200"/>
            <a:ext cx="2895600" cy="61555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91440" bIns="91440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3.14 x 10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932599"/>
              </p:ext>
            </p:extLst>
          </p:nvPr>
        </p:nvGraphicFramePr>
        <p:xfrm>
          <a:off x="685800" y="5334000"/>
          <a:ext cx="47244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393480" progId="Equation.DSMT4">
                  <p:embed/>
                </p:oleObj>
              </mc:Choice>
              <mc:Fallback>
                <p:oleObj name="Equation" r:id="rId6" imgW="1777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0"/>
                        <a:ext cx="4724400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5791200" y="5029200"/>
            <a:ext cx="2895600" cy="1447800"/>
            <a:chOff x="3744" y="3168"/>
            <a:chExt cx="1824" cy="912"/>
          </a:xfrm>
          <a:solidFill>
            <a:srgbClr val="FFC000"/>
          </a:solidFill>
        </p:grpSpPr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3744" y="3168"/>
              <a:ext cx="1824" cy="912"/>
            </a:xfrm>
            <a:prstGeom prst="rect">
              <a:avLst/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4080" y="3216"/>
              <a:ext cx="960" cy="3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Stress</a:t>
              </a:r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3840" y="3600"/>
              <a:ext cx="1584" cy="3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6.37 x 10</a:t>
              </a:r>
              <a:r>
                <a:rPr lang="en-US" sz="2800" b="1" baseline="30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Pa</a:t>
              </a:r>
            </a:p>
          </p:txBody>
        </p:sp>
      </p:grpSp>
      <p:graphicFrame>
        <p:nvGraphicFramePr>
          <p:cNvPr id="37" name="كائن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648322"/>
              </p:ext>
            </p:extLst>
          </p:nvPr>
        </p:nvGraphicFramePr>
        <p:xfrm>
          <a:off x="4648200" y="3124200"/>
          <a:ext cx="39624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9400" imgH="419100" progId="Equation.DSMT4">
                  <p:embed/>
                </p:oleObj>
              </mc:Choice>
              <mc:Fallback>
                <p:oleObj name="Equation" r:id="rId8" imgW="1549400" imgH="4191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124200"/>
                        <a:ext cx="3962400" cy="10715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كائن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768321"/>
              </p:ext>
            </p:extLst>
          </p:nvPr>
        </p:nvGraphicFramePr>
        <p:xfrm>
          <a:off x="838200" y="5486400"/>
          <a:ext cx="47244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7229" imgH="393529" progId="Equation.DSMT4">
                  <p:embed/>
                </p:oleObj>
              </mc:Choice>
              <mc:Fallback>
                <p:oleObj name="Equation" r:id="rId9" imgW="1777229" imgH="393529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86400"/>
                        <a:ext cx="4724400" cy="10461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49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29" grpId="0" animBg="1" autoUpdateAnimBg="0"/>
      <p:bldP spid="31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991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Example</a:t>
            </a:r>
            <a:r>
              <a:rPr lang="en-US" sz="3200" u="sng" dirty="0">
                <a:solidFill>
                  <a:schemeClr val="tx1"/>
                </a:solidFill>
              </a:rPr>
              <a:t> :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1"/>
                </a:solidFill>
              </a:rPr>
              <a:t>A 10 m steel wire stretches 3.08 mm due to the 200 N load. What is the longitudinal strain? 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solidFill>
            <a:srgbClr val="FFC000"/>
          </a:solidFill>
        </p:spPr>
        <p:txBody>
          <a:bodyPr/>
          <a:lstStyle/>
          <a:p>
            <a:fld id="{BCF1DEBA-C069-48CE-8063-419BC6A7898A}" type="slidenum">
              <a:rPr lang="en-US" smtClean="0">
                <a:solidFill>
                  <a:schemeClr val="tx1"/>
                </a:solidFill>
              </a:rPr>
              <a:t>36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3124200" y="2452687"/>
            <a:ext cx="5867400" cy="6715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tIns="91440" bIns="91440">
            <a:spAutoFit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Given: L = 10 m;  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L = 3.08 mm</a:t>
            </a:r>
          </a:p>
        </p:txBody>
      </p:sp>
      <p:grpSp>
        <p:nvGrpSpPr>
          <p:cNvPr id="20" name="Group 47"/>
          <p:cNvGrpSpPr>
            <a:grpSpLocks/>
          </p:cNvGrpSpPr>
          <p:nvPr/>
        </p:nvGrpSpPr>
        <p:grpSpPr bwMode="auto">
          <a:xfrm>
            <a:off x="3810000" y="4946649"/>
            <a:ext cx="4191000" cy="1225551"/>
            <a:chOff x="2160" y="2880"/>
            <a:chExt cx="2208" cy="772"/>
          </a:xfrm>
          <a:solidFill>
            <a:srgbClr val="FFC000"/>
          </a:solidFill>
        </p:grpSpPr>
        <p:sp>
          <p:nvSpPr>
            <p:cNvPr id="22" name="Text Box 49"/>
            <p:cNvSpPr txBox="1">
              <a:spLocks noChangeArrowheads="1"/>
            </p:cNvSpPr>
            <p:nvPr/>
          </p:nvSpPr>
          <p:spPr bwMode="auto">
            <a:xfrm>
              <a:off x="2160" y="2880"/>
              <a:ext cx="2208" cy="38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91440" bIns="91440">
              <a:spAutoFit/>
            </a:bodyPr>
            <a:lstStyle/>
            <a:p>
              <a:pPr algn="ctr"/>
              <a:r>
                <a:rPr lang="en-US" sz="2800" b="1" dirty="0"/>
                <a:t>Longitudinal Strain</a:t>
              </a:r>
            </a:p>
          </p:txBody>
        </p:sp>
        <p:sp>
          <p:nvSpPr>
            <p:cNvPr id="23" name="Text Box 50"/>
            <p:cNvSpPr txBox="1">
              <a:spLocks noChangeArrowheads="1"/>
            </p:cNvSpPr>
            <p:nvPr/>
          </p:nvSpPr>
          <p:spPr bwMode="auto">
            <a:xfrm>
              <a:off x="2640" y="3264"/>
              <a:ext cx="1200" cy="38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91440" bIns="91440">
              <a:spAutoFit/>
            </a:bodyPr>
            <a:lstStyle/>
            <a:p>
              <a:r>
                <a:rPr lang="en-US" sz="2800" b="1" dirty="0"/>
                <a:t>3.08 x 10</a:t>
              </a:r>
              <a:r>
                <a:rPr lang="en-US" sz="2800" b="1" baseline="30000" dirty="0"/>
                <a:t>-4</a:t>
              </a:r>
              <a:endParaRPr lang="en-US" sz="2800" b="1" dirty="0"/>
            </a:p>
          </p:txBody>
        </p:sp>
      </p:grpSp>
      <p:graphicFrame>
        <p:nvGraphicFramePr>
          <p:cNvPr id="24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584301"/>
              </p:ext>
            </p:extLst>
          </p:nvPr>
        </p:nvGraphicFramePr>
        <p:xfrm>
          <a:off x="3581400" y="3486150"/>
          <a:ext cx="46482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74640" imgH="393480" progId="Equation.DSMT4">
                  <p:embed/>
                </p:oleObj>
              </mc:Choice>
              <mc:Fallback>
                <p:oleObj name="Equation" r:id="rId3" imgW="1574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486150"/>
                        <a:ext cx="4648200" cy="116205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990600" y="2438400"/>
            <a:ext cx="17526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tIns="91440" bIns="91440" anchor="ctr">
            <a:spAutoFit/>
          </a:bodyPr>
          <a:lstStyle/>
          <a:p>
            <a:endParaRPr lang="en-US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447800" y="2590800"/>
            <a:ext cx="76200" cy="16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tIns="91440" bIns="91440" anchor="ctr">
            <a:spAutoFit/>
          </a:bodyPr>
          <a:lstStyle/>
          <a:p>
            <a:endParaRPr lang="en-US"/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 flipV="1">
            <a:off x="1944688" y="4495800"/>
            <a:ext cx="609600" cy="533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tIns="91440" bIns="91440" anchor="ctr">
            <a:spAutoFit/>
          </a:bodyPr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1219200" y="4191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>
            <a:spAutoFit/>
          </a:bodyPr>
          <a:lstStyle/>
          <a:p>
            <a:endParaRPr lang="en-US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1219200" y="4495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>
            <a:spAutoFit/>
          </a:bodyPr>
          <a:lstStyle/>
          <a:p>
            <a:endParaRPr lang="en-US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16764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>
            <a:spAutoFit/>
          </a:bodyPr>
          <a:lstStyle/>
          <a:p>
            <a:endParaRPr lang="en-US" sz="2400"/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990600" y="3200400"/>
            <a:ext cx="381000" cy="61555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91440">
            <a:spAutoFit/>
          </a:bodyPr>
          <a:lstStyle/>
          <a:p>
            <a:r>
              <a:rPr lang="en-US" sz="2800" dirty="0"/>
              <a:t>L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14350" y="4191000"/>
            <a:ext cx="838200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91440" bIns="9144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>
                <a:latin typeface="Tahoma" pitchFamily="34" charset="0"/>
              </a:rPr>
              <a:t>L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2209800" y="2590800"/>
            <a:ext cx="76200" cy="1905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tIns="91440" bIns="9144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19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6019800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Example :</a:t>
                </a:r>
              </a:p>
              <a:p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How much pressure is needed to compress the volume of an iron block by 0.10 percent ? Express answer in N/m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 </a:t>
                </a:r>
                <a:r>
                  <a:rPr lang="en-US" dirty="0">
                    <a:solidFill>
                      <a:srgbClr val="FF0000"/>
                    </a:solidFill>
                  </a:rPr>
                  <a:t> , and compare it to atmospheric pressure (1.0x10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5</a:t>
                </a:r>
                <a:r>
                  <a:rPr lang="en-US" dirty="0">
                    <a:solidFill>
                      <a:srgbClr val="FF0000"/>
                    </a:solidFill>
                  </a:rPr>
                  <a:t> N/m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) ? </a:t>
                </a:r>
              </a:p>
              <a:p>
                <a:r>
                  <a:rPr lang="en-US" dirty="0"/>
                  <a:t>Yong’s modulus for iron (90x10</a:t>
                </a:r>
                <a:r>
                  <a:rPr lang="en-US" baseline="30000" dirty="0"/>
                  <a:t>10</a:t>
                </a:r>
                <a:r>
                  <a:rPr lang="en-US" dirty="0"/>
                  <a:t> N/m</a:t>
                </a:r>
                <a:r>
                  <a:rPr lang="en-US" baseline="30000" dirty="0"/>
                  <a:t>2</a:t>
                </a:r>
                <a:r>
                  <a:rPr lang="en-US" dirty="0"/>
                  <a:t> )</a:t>
                </a:r>
                <a:endParaRPr lang="en-US" baseline="30000" dirty="0"/>
              </a:p>
              <a:p>
                <a:endParaRPr lang="en-US" baseline="30000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Solution :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B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</a:t>
                </a:r>
              </a:p>
              <a:p>
                <a:r>
                  <a:rPr lang="en-US" dirty="0"/>
                  <a:t>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=  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10</m:t>
                    </m:r>
                    <m:r>
                      <a:rPr lang="en-US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0" i="0" baseline="3000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baseline="300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Then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                90x10</a:t>
                </a:r>
                <a:r>
                  <a:rPr lang="en-US" baseline="30000" dirty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P= 90x10</a:t>
                </a:r>
                <a:r>
                  <a:rPr lang="en-US" baseline="30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6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N/m</a:t>
                </a:r>
                <a:r>
                  <a:rPr lang="en-US" baseline="30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2</a:t>
                </a:r>
                <a:endParaRPr lang="en-US" baseline="30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/>
                  <a:t>                       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baseline="30000" dirty="0"/>
              </a:p>
            </p:txBody>
          </p:sp>
        </mc:Choice>
        <mc:Fallback xmlns="">
          <p:sp>
            <p:nvSpPr>
              <p:cNvPr id="6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6019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15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38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7038" y="404813"/>
            <a:ext cx="8396287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Example : The upper surface of a cube of gelatin, 5.0 cm on a side, is displaced by 0.64 cm by a tangential force.  The shear modulus of the gelatin is 940 Pa. What is the magnitude of the tangential force?</a:t>
            </a:r>
          </a:p>
          <a:p>
            <a:pPr>
              <a:spcBef>
                <a:spcPct val="50000"/>
              </a:spcBef>
            </a:pPr>
            <a:endParaRPr lang="en-US" sz="4400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914400" y="2286000"/>
            <a:ext cx="3225800" cy="1603375"/>
            <a:chOff x="313" y="1460"/>
            <a:chExt cx="2032" cy="1010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816" y="1669"/>
              <a:ext cx="779" cy="490"/>
            </a:xfrm>
            <a:prstGeom prst="parallelogram">
              <a:avLst>
                <a:gd name="adj" fmla="val 397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13" y="2161"/>
              <a:ext cx="20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 flipV="1">
              <a:off x="464" y="2160"/>
              <a:ext cx="523" cy="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rot="10800000" flipH="1" flipV="1">
              <a:off x="1402" y="1670"/>
              <a:ext cx="523" cy="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447" y="2143"/>
              <a:ext cx="3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F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795" y="1460"/>
              <a:ext cx="3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F</a:t>
              </a:r>
            </a:p>
          </p:txBody>
        </p:sp>
      </p:grpSp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733384"/>
              </p:ext>
            </p:extLst>
          </p:nvPr>
        </p:nvGraphicFramePr>
        <p:xfrm>
          <a:off x="1828800" y="4419600"/>
          <a:ext cx="56388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معادلة" r:id="rId2" imgW="2920680" imgH="838080" progId="Equation.3">
                  <p:embed/>
                </p:oleObj>
              </mc:Choice>
              <mc:Fallback>
                <p:oleObj name="معادلة" r:id="rId2" imgW="29206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19600"/>
                        <a:ext cx="5638800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57200" y="3962400"/>
            <a:ext cx="3317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From Hooke’s Law:</a:t>
            </a:r>
            <a:endParaRPr lang="en-US" sz="3200"/>
          </a:p>
        </p:txBody>
      </p:sp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271527"/>
              </p:ext>
            </p:extLst>
          </p:nvPr>
        </p:nvGraphicFramePr>
        <p:xfrm>
          <a:off x="4119563" y="2538413"/>
          <a:ext cx="16176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معادلة" r:id="rId4" imgW="838080" imgH="393480" progId="Equation.3">
                  <p:embed/>
                </p:oleObj>
              </mc:Choice>
              <mc:Fallback>
                <p:oleObj name="معادلة" r:id="rId4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2538413"/>
                        <a:ext cx="161766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018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39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8938" y="949325"/>
            <a:ext cx="834866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Example : An anchor, made of cast iron of bulk modulus 60.0</a:t>
            </a:r>
            <a:r>
              <a:rPr lang="en-US" sz="2400" dirty="0">
                <a:sym typeface="Symbol" pitchFamily="18" charset="2"/>
              </a:rPr>
              <a:t>10</a:t>
            </a:r>
            <a:r>
              <a:rPr lang="en-US" sz="2400" baseline="30000" dirty="0">
                <a:sym typeface="Symbol" pitchFamily="18" charset="2"/>
              </a:rPr>
              <a:t>9</a:t>
            </a:r>
            <a:r>
              <a:rPr lang="en-US" sz="2400" dirty="0">
                <a:sym typeface="Symbol" pitchFamily="18" charset="2"/>
              </a:rPr>
              <a:t> Pa and a volume of 0.230 m</a:t>
            </a:r>
            <a:r>
              <a:rPr lang="en-US" sz="2400" baseline="30000" dirty="0">
                <a:sym typeface="Symbol" pitchFamily="18" charset="2"/>
              </a:rPr>
              <a:t>3</a:t>
            </a:r>
            <a:r>
              <a:rPr lang="en-US" sz="2400" dirty="0">
                <a:sym typeface="Symbol" pitchFamily="18" charset="2"/>
              </a:rPr>
              <a:t>, is lowered over the side of a ship to the bottom of the harbor where the pressure is greater than sea level pressure by 1.7510</a:t>
            </a:r>
            <a:r>
              <a:rPr lang="en-US" sz="2400" baseline="30000" dirty="0">
                <a:sym typeface="Symbol" pitchFamily="18" charset="2"/>
              </a:rPr>
              <a:t>6</a:t>
            </a:r>
            <a:r>
              <a:rPr lang="en-US" sz="2400" dirty="0">
                <a:sym typeface="Symbol" pitchFamily="18" charset="2"/>
              </a:rPr>
              <a:t> Pa.  Find the change in the volume of the anchor.</a:t>
            </a:r>
            <a:r>
              <a:rPr lang="en-US" sz="3600" dirty="0">
                <a:sym typeface="Symbol" pitchFamily="18" charset="2"/>
              </a:rPr>
              <a:t> 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380844"/>
              </p:ext>
            </p:extLst>
          </p:nvPr>
        </p:nvGraphicFramePr>
        <p:xfrm>
          <a:off x="1673225" y="3429000"/>
          <a:ext cx="5767388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65360" imgH="1041120" progId="Equation.DSMT4">
                  <p:embed/>
                </p:oleObj>
              </mc:Choice>
              <mc:Fallback>
                <p:oleObj name="Equation" r:id="rId2" imgW="256536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3429000"/>
                        <a:ext cx="5767388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307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4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8991600" cy="1846659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tIns="91440" bIns="9144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An </a:t>
            </a:r>
            <a:r>
              <a:rPr lang="en-US" sz="3600" b="1" u="sng" dirty="0">
                <a:solidFill>
                  <a:srgbClr val="000000"/>
                </a:solidFill>
              </a:rPr>
              <a:t>inelastic body</a:t>
            </a:r>
            <a:r>
              <a:rPr lang="en-US" sz="3600" dirty="0">
                <a:solidFill>
                  <a:srgbClr val="000000"/>
                </a:solidFill>
              </a:rPr>
              <a:t> is one that does </a:t>
            </a:r>
            <a:r>
              <a:rPr lang="en-US" sz="3600" b="1" u="sng" dirty="0">
                <a:solidFill>
                  <a:srgbClr val="000000"/>
                </a:solidFill>
              </a:rPr>
              <a:t>not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dirty="0">
                <a:solidFill>
                  <a:srgbClr val="000000"/>
                </a:solidFill>
              </a:rPr>
              <a:t>return to its original shape after a deformation.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2133601" y="3605210"/>
            <a:ext cx="4419600" cy="2566990"/>
            <a:chOff x="2352" y="2208"/>
            <a:chExt cx="1134" cy="1617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736" y="3360"/>
              <a:ext cx="624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Clay</a:t>
              </a:r>
            </a:p>
          </p:txBody>
        </p:sp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208"/>
              <a:ext cx="1134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26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40</a:t>
            </a:fld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304800"/>
            <a:ext cx="82296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>
                <a:solidFill>
                  <a:srgbClr val="FF0000"/>
                </a:solidFill>
              </a:rPr>
              <a:t>Example:  </a:t>
            </a:r>
            <a:r>
              <a:rPr lang="en-US" sz="2100" dirty="0"/>
              <a:t>A steel beam is placed vertically in the basement of a building to keep the floor above from sagging.  The load on the beam is 5.8</a:t>
            </a:r>
            <a:r>
              <a:rPr lang="en-US" sz="2100" dirty="0">
                <a:sym typeface="Symbol" pitchFamily="18" charset="2"/>
              </a:rPr>
              <a:t>10</a:t>
            </a:r>
            <a:r>
              <a:rPr lang="en-US" sz="2100" baseline="30000" dirty="0">
                <a:sym typeface="Symbol" pitchFamily="18" charset="2"/>
              </a:rPr>
              <a:t>4</a:t>
            </a:r>
            <a:r>
              <a:rPr lang="en-US" sz="2100" dirty="0">
                <a:sym typeface="Symbol" pitchFamily="18" charset="2"/>
              </a:rPr>
              <a:t> N and the length of the beam is 2.5 m, and the cross-sectional area of the beam is </a:t>
            </a:r>
            <a:r>
              <a:rPr lang="en-US" sz="2100" dirty="0"/>
              <a:t>7.5</a:t>
            </a:r>
            <a:r>
              <a:rPr lang="en-US" sz="2100" dirty="0">
                <a:sym typeface="Symbol" pitchFamily="18" charset="2"/>
              </a:rPr>
              <a:t>10</a:t>
            </a:r>
            <a:r>
              <a:rPr lang="en-US" sz="2100" baseline="30000" dirty="0">
                <a:sym typeface="Symbol" pitchFamily="18" charset="2"/>
              </a:rPr>
              <a:t>3</a:t>
            </a:r>
            <a:r>
              <a:rPr lang="en-US" sz="2100" dirty="0">
                <a:sym typeface="Symbol" pitchFamily="18" charset="2"/>
              </a:rPr>
              <a:t> m</a:t>
            </a:r>
            <a:r>
              <a:rPr lang="en-US" sz="2100" baseline="30000" dirty="0">
                <a:sym typeface="Symbol" pitchFamily="18" charset="2"/>
              </a:rPr>
              <a:t>2</a:t>
            </a:r>
            <a:r>
              <a:rPr lang="en-US" sz="2100" dirty="0">
                <a:sym typeface="Symbol" pitchFamily="18" charset="2"/>
              </a:rPr>
              <a:t>.  Find the vertical compression of the beam.</a:t>
            </a:r>
            <a:r>
              <a:rPr lang="en-US" sz="3200" dirty="0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3200" dirty="0">
              <a:sym typeface="Symbol" pitchFamily="18" charset="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00200" y="4251325"/>
            <a:ext cx="114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Force of floor on beam</a:t>
            </a:r>
            <a:endParaRPr lang="en-US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752600" y="2498725"/>
            <a:ext cx="114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Force of ceiling on beam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876800" y="2819400"/>
          <a:ext cx="15240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838080" progId="Equation.DSMT4">
                  <p:embed/>
                </p:oleObj>
              </mc:Choice>
              <mc:Fallback>
                <p:oleObj name="Equation" r:id="rId2" imgW="9270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819400"/>
                        <a:ext cx="1524000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114800" y="4495800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For steel Y = 200</a:t>
            </a:r>
            <a:r>
              <a:rPr lang="en-US" sz="2000" dirty="0">
                <a:sym typeface="Symbol" pitchFamily="18" charset="2"/>
              </a:rPr>
              <a:t>10</a:t>
            </a:r>
            <a:r>
              <a:rPr lang="en-US" sz="2000" baseline="30000" dirty="0">
                <a:sym typeface="Symbol" pitchFamily="18" charset="2"/>
              </a:rPr>
              <a:t>9</a:t>
            </a:r>
            <a:r>
              <a:rPr lang="en-US" sz="2000" dirty="0">
                <a:sym typeface="Symbol" pitchFamily="18" charset="2"/>
              </a:rPr>
              <a:t> Pa.</a:t>
            </a:r>
            <a:endParaRPr lang="en-US" sz="3200" dirty="0">
              <a:sym typeface="Symbol" pitchFamily="18" charset="2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676400" y="5283200"/>
          <a:ext cx="6705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74760" imgH="482400" progId="Equation.DSMT4">
                  <p:embed/>
                </p:oleObj>
              </mc:Choice>
              <mc:Fallback>
                <p:oleObj name="Equation" r:id="rId4" imgW="3974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83200"/>
                        <a:ext cx="67056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838200" y="2574925"/>
            <a:ext cx="685800" cy="2590800"/>
            <a:chOff x="624" y="1776"/>
            <a:chExt cx="432" cy="1632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624" y="1776"/>
              <a:ext cx="432" cy="1632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 flipV="1">
              <a:off x="768" y="3120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816" y="1824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4641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8288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Example :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A hydrostatic press contains 5 liters of oil. Find the decrease in volume of the oil if it is subjected to a pressure of 3000 </a:t>
            </a:r>
            <a:r>
              <a:rPr lang="en-US" sz="3200" dirty="0" err="1">
                <a:solidFill>
                  <a:schemeClr val="tx1"/>
                </a:solidFill>
              </a:rPr>
              <a:t>kPa</a:t>
            </a:r>
            <a:r>
              <a:rPr lang="en-US" sz="3200" dirty="0">
                <a:solidFill>
                  <a:schemeClr val="tx1"/>
                </a:solidFill>
              </a:rPr>
              <a:t>.  (Assume that B = 1700 </a:t>
            </a:r>
            <a:r>
              <a:rPr lang="en-US" sz="3200" dirty="0" err="1">
                <a:solidFill>
                  <a:schemeClr val="tx1"/>
                </a:solidFill>
              </a:rPr>
              <a:t>MPa</a:t>
            </a:r>
            <a:r>
              <a:rPr lang="en-US" sz="3200" dirty="0">
                <a:solidFill>
                  <a:schemeClr val="tx1"/>
                </a:solidFill>
              </a:rPr>
              <a:t>.)</a:t>
            </a:r>
            <a:endParaRPr lang="en-US" sz="3200" dirty="0"/>
          </a:p>
        </p:txBody>
      </p:sp>
      <p:graphicFrame>
        <p:nvGraphicFramePr>
          <p:cNvPr id="1239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23496"/>
              </p:ext>
            </p:extLst>
          </p:nvPr>
        </p:nvGraphicFramePr>
        <p:xfrm>
          <a:off x="2362200" y="2286000"/>
          <a:ext cx="3436938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360" imgH="393480" progId="Equation.DSMT4">
                  <p:embed/>
                </p:oleObj>
              </mc:Choice>
              <mc:Fallback>
                <p:oleObj name="Equation" r:id="rId4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86000"/>
                        <a:ext cx="3436938" cy="11207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028014"/>
              </p:ext>
            </p:extLst>
          </p:nvPr>
        </p:nvGraphicFramePr>
        <p:xfrm>
          <a:off x="1524000" y="3563938"/>
          <a:ext cx="548640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93680" imgH="444240" progId="Equation.DSMT4">
                  <p:embed/>
                </p:oleObj>
              </mc:Choice>
              <mc:Fallback>
                <p:oleObj name="Equation" r:id="rId6" imgW="1993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63938"/>
                        <a:ext cx="5486400" cy="12239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6248400" y="5334000"/>
            <a:ext cx="2743200" cy="615553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91440" bIns="9144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>
                <a:solidFill>
                  <a:srgbClr val="000000"/>
                </a:solidFill>
                <a:latin typeface="Tahoma" pitchFamily="34" charset="0"/>
              </a:rPr>
              <a:t>V </a:t>
            </a:r>
            <a:r>
              <a:rPr lang="en-US" sz="2800" dirty="0">
                <a:solidFill>
                  <a:srgbClr val="000000"/>
                </a:solidFill>
                <a:latin typeface="Tahoma" pitchFamily="34" charset="0"/>
              </a:rPr>
              <a:t>= -8.82 mL</a:t>
            </a:r>
            <a:endParaRPr lang="en-US" sz="2800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76200" y="5257800"/>
            <a:ext cx="5943600" cy="67710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91440" bIns="91440">
            <a:spAutoFit/>
          </a:bodyPr>
          <a:lstStyle/>
          <a:p>
            <a:r>
              <a:rPr lang="en-US" sz="3200" dirty="0"/>
              <a:t>Decrease in V; milliliters (mL):</a:t>
            </a:r>
          </a:p>
        </p:txBody>
      </p:sp>
    </p:spTree>
    <p:extLst>
      <p:ext uri="{BB962C8B-B14F-4D97-AF65-F5344CB8AC3E}">
        <p14:creationId xmlns:p14="http://schemas.microsoft.com/office/powerpoint/2010/main" val="302233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 autoUpdateAnimBg="0"/>
      <p:bldP spid="123914" grpId="0" animBg="1" autoUpdateAnimBg="0"/>
      <p:bldP spid="123915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839200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Example :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T</a:t>
            </a:r>
            <a:r>
              <a:rPr lang="en-US" sz="3200" dirty="0">
                <a:solidFill>
                  <a:schemeClr val="tx1"/>
                </a:solidFill>
              </a:rPr>
              <a:t>he </a:t>
            </a:r>
            <a:r>
              <a:rPr lang="en-US" sz="3200" dirty="0">
                <a:solidFill>
                  <a:srgbClr val="FF0000"/>
                </a:solidFill>
              </a:rPr>
              <a:t>stress </a:t>
            </a:r>
            <a:r>
              <a:rPr lang="en-US" sz="3200" dirty="0">
                <a:solidFill>
                  <a:schemeClr val="tx1"/>
                </a:solidFill>
              </a:rPr>
              <a:t>applied to the steel wire was   </a:t>
            </a:r>
            <a:r>
              <a:rPr kumimoji="0" lang="en-US" sz="2800" dirty="0">
                <a:solidFill>
                  <a:srgbClr val="FF0000"/>
                </a:solidFill>
              </a:rPr>
              <a:t>6.37 x 10</a:t>
            </a:r>
            <a:r>
              <a:rPr kumimoji="0" lang="en-US" sz="2800" baseline="30000" dirty="0">
                <a:solidFill>
                  <a:srgbClr val="FF0000"/>
                </a:solidFill>
              </a:rPr>
              <a:t>7</a:t>
            </a:r>
            <a:r>
              <a:rPr kumimoji="0" lang="en-US" sz="2800" dirty="0">
                <a:solidFill>
                  <a:srgbClr val="FF0000"/>
                </a:solidFill>
              </a:rPr>
              <a:t> Pa</a:t>
            </a:r>
            <a:r>
              <a:rPr kumimoji="0"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en-US" sz="2800" dirty="0">
                <a:solidFill>
                  <a:schemeClr val="tx1"/>
                </a:solidFill>
              </a:rPr>
              <a:t>and       the</a:t>
            </a:r>
            <a:r>
              <a:rPr kumimoji="0" lang="en-US" sz="2800" dirty="0">
                <a:solidFill>
                  <a:srgbClr val="FFFF00"/>
                </a:solidFill>
              </a:rPr>
              <a:t> </a:t>
            </a:r>
            <a:r>
              <a:rPr kumimoji="0" lang="en-US" sz="2800" dirty="0">
                <a:solidFill>
                  <a:srgbClr val="FF0000"/>
                </a:solidFill>
              </a:rPr>
              <a:t>strain</a:t>
            </a:r>
            <a:r>
              <a:rPr kumimoji="0" lang="en-US" sz="2800" dirty="0">
                <a:solidFill>
                  <a:schemeClr val="tx1"/>
                </a:solidFill>
              </a:rPr>
              <a:t> was </a:t>
            </a:r>
            <a:r>
              <a:rPr kumimoji="0" lang="en-US" sz="2800" dirty="0">
                <a:solidFill>
                  <a:srgbClr val="FF0000"/>
                </a:solidFill>
              </a:rPr>
              <a:t>3.08 x 10</a:t>
            </a:r>
            <a:r>
              <a:rPr kumimoji="0" lang="en-US" sz="2800" baseline="30000" dirty="0">
                <a:solidFill>
                  <a:srgbClr val="FF0000"/>
                </a:solidFill>
              </a:rPr>
              <a:t>-4</a:t>
            </a:r>
            <a:r>
              <a:rPr kumimoji="0" lang="en-US" sz="2800" dirty="0">
                <a:solidFill>
                  <a:schemeClr val="tx1"/>
                </a:solidFill>
              </a:rPr>
              <a:t>. Find the modulus of elasticity for steel.</a:t>
            </a:r>
          </a:p>
        </p:txBody>
      </p:sp>
      <p:grpSp>
        <p:nvGrpSpPr>
          <p:cNvPr id="115726" name="Group 14"/>
          <p:cNvGrpSpPr>
            <a:grpSpLocks/>
          </p:cNvGrpSpPr>
          <p:nvPr/>
        </p:nvGrpSpPr>
        <p:grpSpPr bwMode="auto">
          <a:xfrm>
            <a:off x="990600" y="2209800"/>
            <a:ext cx="1752600" cy="2590800"/>
            <a:chOff x="624" y="1440"/>
            <a:chExt cx="1104" cy="1632"/>
          </a:xfrm>
        </p:grpSpPr>
        <p:sp>
          <p:nvSpPr>
            <p:cNvPr id="115716" name="Rectangle 4"/>
            <p:cNvSpPr>
              <a:spLocks noChangeArrowheads="1"/>
            </p:cNvSpPr>
            <p:nvPr/>
          </p:nvSpPr>
          <p:spPr bwMode="auto">
            <a:xfrm>
              <a:off x="624" y="1440"/>
              <a:ext cx="1104" cy="9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15717" name="Rectangle 5"/>
            <p:cNvSpPr>
              <a:spLocks noChangeArrowheads="1"/>
            </p:cNvSpPr>
            <p:nvPr/>
          </p:nvSpPr>
          <p:spPr bwMode="auto">
            <a:xfrm>
              <a:off x="912" y="1536"/>
              <a:ext cx="48" cy="10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15718" name="Rectangle 6"/>
            <p:cNvSpPr>
              <a:spLocks noChangeArrowheads="1"/>
            </p:cNvSpPr>
            <p:nvPr/>
          </p:nvSpPr>
          <p:spPr bwMode="auto">
            <a:xfrm>
              <a:off x="1392" y="1536"/>
              <a:ext cx="48" cy="1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15719" name="AutoShape 7"/>
            <p:cNvSpPr>
              <a:spLocks noChangeArrowheads="1"/>
            </p:cNvSpPr>
            <p:nvPr/>
          </p:nvSpPr>
          <p:spPr bwMode="auto">
            <a:xfrm flipV="1">
              <a:off x="1225" y="2736"/>
              <a:ext cx="384" cy="33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15720" name="Line 8"/>
            <p:cNvSpPr>
              <a:spLocks noChangeShapeType="1"/>
            </p:cNvSpPr>
            <p:nvPr/>
          </p:nvSpPr>
          <p:spPr bwMode="auto">
            <a:xfrm>
              <a:off x="768" y="254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15721" name="Line 9"/>
            <p:cNvSpPr>
              <a:spLocks noChangeShapeType="1"/>
            </p:cNvSpPr>
            <p:nvPr/>
          </p:nvSpPr>
          <p:spPr bwMode="auto">
            <a:xfrm>
              <a:off x="768" y="273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15722" name="Line 10"/>
            <p:cNvSpPr>
              <a:spLocks noChangeShapeType="1"/>
            </p:cNvSpPr>
            <p:nvPr/>
          </p:nvSpPr>
          <p:spPr bwMode="auto">
            <a:xfrm>
              <a:off x="1056" y="235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15723" name="Line 11"/>
            <p:cNvSpPr>
              <a:spLocks noChangeShapeType="1"/>
            </p:cNvSpPr>
            <p:nvPr/>
          </p:nvSpPr>
          <p:spPr bwMode="auto">
            <a:xfrm flipV="1">
              <a:off x="1056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15724" name="Text Box 12"/>
            <p:cNvSpPr txBox="1">
              <a:spLocks noChangeArrowheads="1"/>
            </p:cNvSpPr>
            <p:nvPr/>
          </p:nvSpPr>
          <p:spPr bwMode="auto">
            <a:xfrm>
              <a:off x="624" y="1920"/>
              <a:ext cx="24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/>
                <a:t>L</a:t>
              </a:r>
            </a:p>
          </p:txBody>
        </p:sp>
        <p:sp>
          <p:nvSpPr>
            <p:cNvPr id="115725" name="Text Box 13"/>
            <p:cNvSpPr txBox="1">
              <a:spLocks noChangeArrowheads="1"/>
            </p:cNvSpPr>
            <p:nvPr/>
          </p:nvSpPr>
          <p:spPr bwMode="auto">
            <a:xfrm>
              <a:off x="720" y="268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D</a:t>
              </a:r>
              <a:r>
                <a:rPr lang="en-US" sz="2400">
                  <a:latin typeface="Tahoma" pitchFamily="34" charset="0"/>
                </a:rPr>
                <a:t>L</a:t>
              </a:r>
              <a:endParaRPr lang="en-US" sz="2400">
                <a:latin typeface="Symbol" pitchFamily="18" charset="2"/>
              </a:endParaRPr>
            </a:p>
          </p:txBody>
        </p:sp>
      </p:grpSp>
      <p:graphicFrame>
        <p:nvGraphicFramePr>
          <p:cNvPr id="1157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240787"/>
              </p:ext>
            </p:extLst>
          </p:nvPr>
        </p:nvGraphicFramePr>
        <p:xfrm>
          <a:off x="2667000" y="2405063"/>
          <a:ext cx="5918200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760" imgH="419040" progId="Equation.DSMT4">
                  <p:embed/>
                </p:oleObj>
              </mc:Choice>
              <mc:Fallback>
                <p:oleObj name="Equation" r:id="rId4" imgW="2120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405063"/>
                        <a:ext cx="5918200" cy="116998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3733800" y="3886200"/>
            <a:ext cx="4267200" cy="677108"/>
          </a:xfrm>
          <a:prstGeom prst="rect">
            <a:avLst/>
          </a:prstGeom>
          <a:solidFill>
            <a:srgbClr val="FFFFCC"/>
          </a:solidFill>
          <a:ln w="3175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tIns="91440" bIns="9144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= 207 x 10</a:t>
            </a:r>
            <a:r>
              <a:rPr lang="en-US" sz="3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</a:t>
            </a:r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247650" y="5105400"/>
            <a:ext cx="8591550" cy="1169551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tIns="91440" bIns="9144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This longitudinal modulus of elasticity is called </a:t>
            </a:r>
            <a:r>
              <a:rPr lang="en-US" sz="3200" u="sng" dirty="0">
                <a:solidFill>
                  <a:srgbClr val="FF0000"/>
                </a:solidFill>
              </a:rPr>
              <a:t>Young’s Modulus</a:t>
            </a:r>
            <a:r>
              <a:rPr lang="en-US" sz="3200" dirty="0">
                <a:solidFill>
                  <a:srgbClr val="FF0000"/>
                </a:solidFill>
              </a:rPr>
              <a:t> and is denoted by the symbol </a:t>
            </a:r>
            <a:r>
              <a:rPr lang="en-US" sz="3200" i="1" u="sng" dirty="0">
                <a:solidFill>
                  <a:srgbClr val="FF0000"/>
                </a:solidFill>
              </a:rPr>
              <a:t>Y</a:t>
            </a:r>
            <a:r>
              <a:rPr lang="en-US" sz="32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3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nimBg="1" autoUpdateAnimBg="0"/>
      <p:bldP spid="115729" grpId="0" animBg="1" autoUpdateAnimBg="0"/>
      <p:bldP spid="115730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6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Example:</a:t>
            </a:r>
            <a:r>
              <a:rPr lang="en-US" sz="3200" dirty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steel stud (S = 8.27 x 10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Pa) 1 cm in diameter projects 4 cm from the wall. A 36,000 N shearing force is applied to the end. What is the defection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of the stud?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43</a:t>
            </a:fld>
            <a:endParaRPr lang="en-US"/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533400" y="1904997"/>
            <a:ext cx="2743200" cy="2034184"/>
            <a:chOff x="672" y="1440"/>
            <a:chExt cx="1440" cy="1007"/>
          </a:xfrm>
          <a:noFill/>
        </p:grpSpPr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912" y="1824"/>
              <a:ext cx="1200" cy="384"/>
            </a:xfrm>
            <a:prstGeom prst="line">
              <a:avLst/>
            </a:prstGeom>
            <a:grp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672" y="1488"/>
              <a:ext cx="96" cy="8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864" y="1776"/>
              <a:ext cx="768" cy="96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 rot="1017165">
              <a:off x="864" y="1872"/>
              <a:ext cx="768" cy="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912" y="1817"/>
              <a:ext cx="1152" cy="0"/>
            </a:xfrm>
            <a:prstGeom prst="line">
              <a:avLst/>
            </a:prstGeom>
            <a:grpFill/>
            <a:ln w="9525">
              <a:solidFill>
                <a:srgbClr val="66FF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1632" y="1536"/>
              <a:ext cx="0" cy="528"/>
            </a:xfrm>
            <a:prstGeom prst="line">
              <a:avLst/>
            </a:prstGeom>
            <a:grpFill/>
            <a:ln w="9525">
              <a:solidFill>
                <a:srgbClr val="66FF33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632" y="1728"/>
              <a:ext cx="288" cy="3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 sz="3200" i="1" dirty="0"/>
                <a:t>d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200" y="1440"/>
              <a:ext cx="288" cy="3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 sz="3200" i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584" y="2016"/>
              <a:ext cx="0" cy="33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248" y="2112"/>
              <a:ext cx="384" cy="3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>
              <a:spAutoFit/>
            </a:bodyPr>
            <a:lstStyle/>
            <a:p>
              <a:r>
                <a:rPr lang="en-US" sz="3200" b="1" dirty="0"/>
                <a:t>F</a:t>
              </a:r>
            </a:p>
          </p:txBody>
        </p:sp>
      </p:grpSp>
      <p:graphicFrame>
        <p:nvGraphicFramePr>
          <p:cNvPr id="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663604"/>
              </p:ext>
            </p:extLst>
          </p:nvPr>
        </p:nvGraphicFramePr>
        <p:xfrm>
          <a:off x="4303713" y="2057400"/>
          <a:ext cx="37338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160" imgH="419040" progId="Equation.DSMT4">
                  <p:embed/>
                </p:oleObj>
              </mc:Choice>
              <mc:Fallback>
                <p:oleObj name="Equation" r:id="rId4" imgW="1460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2057400"/>
                        <a:ext cx="3733800" cy="1071563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191000" y="3200400"/>
            <a:ext cx="4114800" cy="6155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91440" bIns="9144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Area: 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=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7.85 x 10</a:t>
            </a:r>
            <a:r>
              <a:rPr lang="en-US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-5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  <a:r>
              <a:rPr lang="en-US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160149"/>
              </p:ext>
            </p:extLst>
          </p:nvPr>
        </p:nvGraphicFramePr>
        <p:xfrm>
          <a:off x="1524000" y="4130675"/>
          <a:ext cx="5867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45960" imgH="431640" progId="Equation.DSMT4">
                  <p:embed/>
                </p:oleObj>
              </mc:Choice>
              <mc:Fallback>
                <p:oleObj name="Equation" r:id="rId6" imgW="2145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30675"/>
                        <a:ext cx="5867400" cy="11811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185473"/>
              </p:ext>
            </p:extLst>
          </p:nvPr>
        </p:nvGraphicFramePr>
        <p:xfrm>
          <a:off x="533400" y="5459413"/>
          <a:ext cx="525780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71520" imgH="419040" progId="Equation.DSMT4">
                  <p:embed/>
                </p:oleObj>
              </mc:Choice>
              <mc:Fallback>
                <p:oleObj name="Equation" r:id="rId8" imgW="2171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59413"/>
                        <a:ext cx="5257800" cy="1014412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6172200" y="5562600"/>
            <a:ext cx="2590800" cy="6155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91440" bIns="9144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ahoma" pitchFamily="34" charset="0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Tahoma" pitchFamily="34" charset="0"/>
              </a:rPr>
              <a:t> = 0.222 mm</a:t>
            </a:r>
            <a:endParaRPr lang="en-US" sz="2800" i="1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Ballo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Ballo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19" grpId="0" animBg="1" autoUpdateAnimBg="0"/>
      <p:bldP spid="22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A98930C-3CCC-2E45-BF61-C0E51809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F2F22C6-774B-8471-96C0-8B3A986B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44</a:t>
            </a:fld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4D40856-8746-4FE0-C98F-C2A96A31B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98" y="685800"/>
            <a:ext cx="836030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Hooke’s Law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45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" y="1478340"/>
            <a:ext cx="8153400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en-US" sz="3200" dirty="0">
                <a:latin typeface="Tahoma" pitchFamily="34" charset="0"/>
              </a:rPr>
              <a:t>When a spring is stretched, there is a restoring force that is proportional to the displacement.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86200" y="3292475"/>
            <a:ext cx="1828800" cy="669925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91440" bIns="91440" anchor="ctr">
            <a:spAutoFit/>
          </a:bodyPr>
          <a:lstStyle/>
          <a:p>
            <a:pPr algn="ctr"/>
            <a:r>
              <a:rPr lang="en-US" sz="3000" i="1">
                <a:solidFill>
                  <a:srgbClr val="000000"/>
                </a:solidFill>
                <a:latin typeface="Tahoma" pitchFamily="34" charset="0"/>
              </a:rPr>
              <a:t>F = -kx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67000" y="4154269"/>
            <a:ext cx="35814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US" dirty="0">
                <a:latin typeface="Tahoma" pitchFamily="34" charset="0"/>
              </a:rPr>
              <a:t>The spring constant k is a property of the spring given by:</a:t>
            </a: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685800" y="2514600"/>
            <a:ext cx="1943100" cy="2149475"/>
            <a:chOff x="408" y="2160"/>
            <a:chExt cx="1224" cy="135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>
              <a:off x="912" y="1776"/>
              <a:ext cx="144" cy="9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rot="5400000">
              <a:off x="984" y="2280"/>
              <a:ext cx="0" cy="240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rot="5400000">
              <a:off x="984" y="2376"/>
              <a:ext cx="0" cy="240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rot="5400000">
              <a:off x="984" y="2472"/>
              <a:ext cx="0" cy="240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rot="5400000">
              <a:off x="984" y="2568"/>
              <a:ext cx="0" cy="240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rot="5400000">
              <a:off x="984" y="2664"/>
              <a:ext cx="0" cy="240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rot="5400000">
              <a:off x="984" y="2760"/>
              <a:ext cx="0" cy="240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rot="5400000">
              <a:off x="984" y="2856"/>
              <a:ext cx="0" cy="240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rot="5400000">
              <a:off x="936" y="2328"/>
              <a:ext cx="96" cy="240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rot="5400000">
              <a:off x="936" y="2424"/>
              <a:ext cx="96" cy="240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rot="5400000">
              <a:off x="936" y="2520"/>
              <a:ext cx="96" cy="240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rot="5400000">
              <a:off x="936" y="2616"/>
              <a:ext cx="96" cy="240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rot="5400000">
              <a:off x="936" y="2712"/>
              <a:ext cx="96" cy="240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rot="5400000">
              <a:off x="936" y="2808"/>
              <a:ext cx="96" cy="240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rot="5400000">
              <a:off x="936" y="2232"/>
              <a:ext cx="96" cy="240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rot="16200000" flipV="1">
              <a:off x="960" y="2976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rot="5400000">
              <a:off x="408" y="276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1296" y="3024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3000" i="1" dirty="0">
                  <a:latin typeface="Tahoma" pitchFamily="34" charset="0"/>
                </a:rPr>
                <a:t>F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408" y="2563"/>
              <a:ext cx="28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3000" i="1" dirty="0">
                  <a:latin typeface="Tahoma" pitchFamily="34" charset="0"/>
                </a:rPr>
                <a:t>x</a:t>
              </a: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960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720" y="3168"/>
              <a:ext cx="480" cy="3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768" y="316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3000" i="1" dirty="0">
                  <a:latin typeface="Tahoma" pitchFamily="34" charset="0"/>
                </a:rPr>
                <a:t>m</a:t>
              </a:r>
            </a:p>
          </p:txBody>
        </p:sp>
      </p:grpSp>
      <p:graphicFrame>
        <p:nvGraphicFramePr>
          <p:cNvPr id="33" name="Object 33"/>
          <p:cNvGraphicFramePr>
            <a:graphicFrameLocks noChangeAspect="1"/>
          </p:cNvGraphicFramePr>
          <p:nvPr/>
        </p:nvGraphicFramePr>
        <p:xfrm>
          <a:off x="6629400" y="3429000"/>
          <a:ext cx="167640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7960" imgH="393480" progId="Equation.DSMT4">
                  <p:embed/>
                </p:oleObj>
              </mc:Choice>
              <mc:Fallback>
                <p:oleObj name="Equation" r:id="rId5" imgW="507960" imgH="393480" progId="Equation.DSMT4">
                  <p:embed/>
                  <p:pic>
                    <p:nvPicPr>
                      <p:cNvPr id="3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429000"/>
                        <a:ext cx="1676400" cy="12985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381000" y="5181600"/>
            <a:ext cx="8763000" cy="11874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tIns="91440" bIns="9144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The </a:t>
            </a:r>
            <a:r>
              <a:rPr lang="en-US" sz="3200" b="1" u="sng" dirty="0">
                <a:solidFill>
                  <a:srgbClr val="000000"/>
                </a:solidFill>
              </a:rPr>
              <a:t>spring constant</a:t>
            </a:r>
            <a:r>
              <a:rPr lang="en-US" sz="3200" b="1" dirty="0">
                <a:solidFill>
                  <a:srgbClr val="000000"/>
                </a:solidFill>
              </a:rPr>
              <a:t> k is a measure of the </a:t>
            </a:r>
            <a:r>
              <a:rPr lang="en-US" sz="3200" b="1" u="sng" dirty="0">
                <a:solidFill>
                  <a:srgbClr val="000000"/>
                </a:solidFill>
              </a:rPr>
              <a:t>elasticity</a:t>
            </a:r>
            <a:r>
              <a:rPr lang="en-US" sz="3200" b="1" dirty="0">
                <a:solidFill>
                  <a:srgbClr val="000000"/>
                </a:solidFill>
              </a:rPr>
              <a:t> of the spring.</a:t>
            </a:r>
          </a:p>
        </p:txBody>
      </p:sp>
    </p:spTree>
    <p:extLst>
      <p:ext uri="{BB962C8B-B14F-4D97-AF65-F5344CB8AC3E}">
        <p14:creationId xmlns:p14="http://schemas.microsoft.com/office/powerpoint/2010/main" val="360175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Ballo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Ballo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Ballo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Ballo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build="p" autoUpdateAnimBg="0" advAuto="0"/>
      <p:bldP spid="8" grpId="0" animBg="1" autoUpdateAnimBg="0"/>
      <p:bldP spid="9" grpId="0" animBg="1" autoUpdateAnimBg="0"/>
      <p:bldP spid="34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6600" u="sng" dirty="0">
                <a:solidFill>
                  <a:srgbClr val="FF0000"/>
                </a:solidFill>
              </a:rPr>
              <a:t>Hook’s Law 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An Elastic Spring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spring is an example of an elastic body that can be deformed by stretching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                                     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46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0" y="3124265"/>
            <a:ext cx="3886200" cy="2416046"/>
          </a:xfrm>
          <a:prstGeom prst="rect">
            <a:avLst/>
          </a:prstGeom>
          <a:solidFill>
            <a:srgbClr val="CCFFCC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bIns="9144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restoring force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 acts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in the direction opposite the displacement of the oscillating body.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800" b="1" i="1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= -</a:t>
            </a:r>
            <a:r>
              <a:rPr lang="en-US" sz="2800" b="1" i="1" dirty="0" err="1">
                <a:solidFill>
                  <a:srgbClr val="000000"/>
                </a:solidFill>
                <a:latin typeface="Arial" charset="0"/>
              </a:rPr>
              <a:t>kx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1295400" y="3124200"/>
            <a:ext cx="2286000" cy="2514600"/>
            <a:chOff x="820" y="1982"/>
            <a:chExt cx="1440" cy="1584"/>
          </a:xfrm>
        </p:grpSpPr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>
              <a:off x="1355" y="2747"/>
              <a:ext cx="106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1355" y="2091"/>
              <a:ext cx="106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 flipV="1">
              <a:off x="1355" y="2019"/>
              <a:ext cx="178" cy="109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964" y="1982"/>
              <a:ext cx="960" cy="1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 sz="2400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1355" y="2164"/>
              <a:ext cx="1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355" y="2237"/>
              <a:ext cx="1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355" y="2310"/>
              <a:ext cx="1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355" y="2383"/>
              <a:ext cx="1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355" y="2456"/>
              <a:ext cx="1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355" y="2528"/>
              <a:ext cx="1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1355" y="2602"/>
              <a:ext cx="1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1355" y="2674"/>
              <a:ext cx="1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1355" y="2747"/>
              <a:ext cx="1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H="1">
              <a:off x="1355" y="2674"/>
              <a:ext cx="142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H="1">
              <a:off x="1355" y="2602"/>
              <a:ext cx="142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1355" y="2528"/>
              <a:ext cx="142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H="1">
              <a:off x="1355" y="2456"/>
              <a:ext cx="142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H="1">
              <a:off x="1355" y="2383"/>
              <a:ext cx="142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H="1">
              <a:off x="1355" y="2310"/>
              <a:ext cx="142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H="1">
              <a:off x="1355" y="2237"/>
              <a:ext cx="142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>
              <a:off x="1355" y="2164"/>
              <a:ext cx="142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1248" y="2784"/>
              <a:ext cx="356" cy="25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1363" y="3064"/>
              <a:ext cx="1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1363" y="3136"/>
              <a:ext cx="1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1363" y="3210"/>
              <a:ext cx="1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1363" y="3282"/>
              <a:ext cx="1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 flipH="1">
              <a:off x="1363" y="3282"/>
              <a:ext cx="142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H="1">
              <a:off x="1363" y="3210"/>
              <a:ext cx="142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 flipH="1">
              <a:off x="1363" y="3136"/>
              <a:ext cx="142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H="1">
              <a:off x="1363" y="3064"/>
              <a:ext cx="142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" name="Group 37"/>
            <p:cNvGrpSpPr>
              <a:grpSpLocks/>
            </p:cNvGrpSpPr>
            <p:nvPr/>
          </p:nvGrpSpPr>
          <p:grpSpPr bwMode="auto">
            <a:xfrm>
              <a:off x="1256" y="3274"/>
              <a:ext cx="356" cy="292"/>
              <a:chOff x="4656" y="2787"/>
              <a:chExt cx="409" cy="358"/>
            </a:xfrm>
          </p:grpSpPr>
          <p:sp>
            <p:nvSpPr>
              <p:cNvPr id="46" name="Line 38"/>
              <p:cNvSpPr>
                <a:spLocks noChangeShapeType="1"/>
              </p:cNvSpPr>
              <p:nvPr/>
            </p:nvSpPr>
            <p:spPr bwMode="auto">
              <a:xfrm flipH="1">
                <a:off x="4779" y="2787"/>
                <a:ext cx="122" cy="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39"/>
              <p:cNvSpPr>
                <a:spLocks noChangeShapeType="1"/>
              </p:cNvSpPr>
              <p:nvPr/>
            </p:nvSpPr>
            <p:spPr bwMode="auto">
              <a:xfrm>
                <a:off x="4779" y="2787"/>
                <a:ext cx="1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40"/>
              <p:cNvSpPr>
                <a:spLocks noChangeArrowheads="1"/>
              </p:cNvSpPr>
              <p:nvPr/>
            </p:nvSpPr>
            <p:spPr bwMode="auto">
              <a:xfrm>
                <a:off x="4656" y="2832"/>
                <a:ext cx="409" cy="3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" name="AutoShape 46"/>
            <p:cNvSpPr>
              <a:spLocks noChangeArrowheads="1"/>
            </p:cNvSpPr>
            <p:nvPr/>
          </p:nvSpPr>
          <p:spPr bwMode="auto">
            <a:xfrm>
              <a:off x="1732" y="2702"/>
              <a:ext cx="96" cy="336"/>
            </a:xfrm>
            <a:prstGeom prst="down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7"/>
            <p:cNvSpPr>
              <a:spLocks noChangeShapeType="1"/>
            </p:cNvSpPr>
            <p:nvPr/>
          </p:nvSpPr>
          <p:spPr bwMode="auto">
            <a:xfrm>
              <a:off x="1108" y="299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49"/>
            <p:cNvSpPr txBox="1">
              <a:spLocks noChangeArrowheads="1"/>
            </p:cNvSpPr>
            <p:nvPr/>
          </p:nvSpPr>
          <p:spPr bwMode="auto">
            <a:xfrm>
              <a:off x="820" y="2894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600" b="1" i="1" dirty="0"/>
                <a:t>x</a:t>
              </a:r>
              <a:endParaRPr lang="en-US" sz="4400" b="1" i="1" dirty="0"/>
            </a:p>
          </p:txBody>
        </p:sp>
        <p:sp>
          <p:nvSpPr>
            <p:cNvPr id="45" name="Text Box 50"/>
            <p:cNvSpPr txBox="1">
              <a:spLocks noChangeArrowheads="1"/>
            </p:cNvSpPr>
            <p:nvPr/>
          </p:nvSpPr>
          <p:spPr bwMode="auto">
            <a:xfrm>
              <a:off x="1924" y="2702"/>
              <a:ext cx="3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 dirty="0"/>
                <a:t>F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5727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Ballo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Ballo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Hooke’s Law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23888" y="2009775"/>
            <a:ext cx="8001000" cy="41878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/>
              <a:t>A spring can be stretched or compressed with a force.</a:t>
            </a:r>
          </a:p>
          <a:p>
            <a:r>
              <a:rPr lang="en-US" sz="2400" b="1"/>
              <a:t>The force by which a spring is compressed or stretched is proportional to the magnitude of the displacement (</a:t>
            </a:r>
            <a:r>
              <a:rPr lang="en-US" sz="2400"/>
              <a:t>F</a:t>
            </a:r>
            <a:r>
              <a:rPr lang="en-US" sz="2400" b="1"/>
              <a:t> </a:t>
            </a:r>
            <a:r>
              <a:rPr lang="en-US" sz="2400" b="1">
                <a:latin typeface="Symbol" pitchFamily="18" charset="2"/>
                <a:sym typeface="MT Symbol" pitchFamily="82" charset="2"/>
              </a:rPr>
              <a:t>a</a:t>
            </a:r>
            <a:r>
              <a:rPr lang="en-US" sz="2400" b="1">
                <a:sym typeface="MT Symbol" pitchFamily="82" charset="2"/>
              </a:rPr>
              <a:t> x)</a:t>
            </a:r>
            <a:r>
              <a:rPr lang="en-US" sz="2400" b="1"/>
              <a:t>.</a:t>
            </a:r>
          </a:p>
          <a:p>
            <a:r>
              <a:rPr lang="en-US" sz="2400">
                <a:solidFill>
                  <a:schemeClr val="tx2"/>
                </a:solidFill>
              </a:rPr>
              <a:t>Hooke’s Law:</a:t>
            </a:r>
          </a:p>
          <a:p>
            <a:pPr lvl="1">
              <a:buFont typeface="Wingdings" pitchFamily="2" charset="2"/>
              <a:buNone/>
            </a:pPr>
            <a:r>
              <a:rPr lang="en-US" sz="2000" b="1"/>
              <a:t>				</a:t>
            </a:r>
            <a:r>
              <a:rPr lang="en-US" sz="2000"/>
              <a:t>F</a:t>
            </a:r>
            <a:r>
              <a:rPr lang="en-US" sz="2000" b="1" baseline="-25000"/>
              <a:t>elastic</a:t>
            </a:r>
            <a:r>
              <a:rPr lang="en-US" sz="2000" b="1"/>
              <a:t> = -k</a:t>
            </a:r>
            <a:r>
              <a:rPr lang="en-US" sz="2000"/>
              <a:t>x</a:t>
            </a:r>
          </a:p>
          <a:p>
            <a:pPr lvl="2">
              <a:buFont typeface="Wingdings" pitchFamily="2" charset="2"/>
              <a:buNone/>
            </a:pPr>
            <a:r>
              <a:rPr lang="en-US" sz="1800" b="1"/>
              <a:t>Where:</a:t>
            </a:r>
          </a:p>
          <a:p>
            <a:pPr lvl="1">
              <a:buFont typeface="Wingdings" pitchFamily="2" charset="2"/>
              <a:buNone/>
            </a:pPr>
            <a:r>
              <a:rPr lang="en-US" sz="2000" b="1"/>
              <a:t>			k = spring constant = stiffness of spring (N/m)</a:t>
            </a:r>
          </a:p>
          <a:p>
            <a:pPr lvl="1">
              <a:buFont typeface="Wingdings" pitchFamily="2" charset="2"/>
              <a:buNone/>
            </a:pPr>
            <a:r>
              <a:rPr lang="en-US" sz="2000" b="1"/>
              <a:t>			x = displacement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7248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BB4B64D-BAA2-4B9B-0E1D-8A2BE69B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FCCF607-5EE2-F7A1-1F01-56FB7E5B6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48</a:t>
            </a:fld>
            <a:endParaRPr lang="en-US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E34126C-CCCF-2E94-27E1-0A50E52A4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91" y="388356"/>
            <a:ext cx="8047417" cy="60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37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C4C2299-9342-17BD-C924-8A357AB5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5A14637-AB67-514A-8926-8724114E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49</a:t>
            </a:fld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10F7899-E65B-B42C-0C04-531088898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51" y="762000"/>
            <a:ext cx="7110076" cy="241574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72E2181-CF27-145E-F89C-07A9FA559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120148"/>
            <a:ext cx="6248400" cy="32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1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3152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Elastic</a:t>
            </a:r>
            <a:r>
              <a:rPr lang="en-US" sz="5400" dirty="0">
                <a:solidFill>
                  <a:srgbClr val="0070C0"/>
                </a:solidFill>
              </a:rPr>
              <a:t> or </a:t>
            </a:r>
            <a:r>
              <a:rPr lang="en-US" sz="5400" dirty="0">
                <a:solidFill>
                  <a:srgbClr val="C00000"/>
                </a:solidFill>
              </a:rPr>
              <a:t>Inelastic</a:t>
            </a:r>
            <a:r>
              <a:rPr lang="en-US" sz="54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5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2234148"/>
            <a:ext cx="4191000" cy="37856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kumimoji="1" lang="en-US" sz="4000" dirty="0">
                <a:latin typeface="Tahoma" pitchFamily="34" charset="0"/>
              </a:rPr>
              <a:t>An </a:t>
            </a:r>
            <a:r>
              <a:rPr kumimoji="1" lang="en-US" sz="4000" dirty="0">
                <a:solidFill>
                  <a:srgbClr val="FF0000"/>
                </a:solidFill>
                <a:latin typeface="Tahoma" pitchFamily="34" charset="0"/>
              </a:rPr>
              <a:t>elastic </a:t>
            </a:r>
            <a:r>
              <a:rPr kumimoji="1" lang="en-US" sz="4000" dirty="0">
                <a:latin typeface="Tahoma" pitchFamily="34" charset="0"/>
              </a:rPr>
              <a:t>collision loses no energy. The deformation on collision is fully restored.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0" y="2621101"/>
            <a:ext cx="4191000" cy="31700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kumimoji="1" lang="en-US" sz="4000" dirty="0">
                <a:latin typeface="Tahoma" pitchFamily="34" charset="0"/>
              </a:rPr>
              <a:t>In an</a:t>
            </a:r>
            <a:r>
              <a:rPr kumimoji="1" lang="en-US" sz="400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kumimoji="1" lang="en-US" sz="4000" dirty="0">
                <a:solidFill>
                  <a:srgbClr val="C00000"/>
                </a:solidFill>
                <a:latin typeface="Tahoma" pitchFamily="34" charset="0"/>
              </a:rPr>
              <a:t>inelastic </a:t>
            </a:r>
            <a:r>
              <a:rPr kumimoji="1" lang="en-US" sz="4000" dirty="0">
                <a:latin typeface="Tahoma" pitchFamily="34" charset="0"/>
              </a:rPr>
              <a:t>collision, energy is lost and the deformation </a:t>
            </a:r>
            <a:r>
              <a:rPr kumimoji="1" lang="en-US" sz="4000" u="sng" dirty="0">
                <a:latin typeface="Tahoma" pitchFamily="34" charset="0"/>
              </a:rPr>
              <a:t>may</a:t>
            </a:r>
            <a:r>
              <a:rPr kumimoji="1" lang="en-US" sz="4000" dirty="0">
                <a:latin typeface="Tahoma" pitchFamily="34" charset="0"/>
              </a:rPr>
              <a:t> be permanent</a:t>
            </a:r>
            <a:r>
              <a:rPr kumimoji="1" lang="en-US" sz="3600" dirty="0">
                <a:latin typeface="Tahom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58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5282BA6-3E32-895A-D5D4-109C74CE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04BF9BA-BF1B-301B-245C-D6E0E423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50</a:t>
            </a:fld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2594345-B074-7EF4-58AE-6E12A8B90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6" y="929423"/>
            <a:ext cx="7696867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137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3572FD7-235D-AB91-9BA6-C8D914C7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7691E1-BCC7-D2EB-D47A-3FE3AB6B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51</a:t>
            </a:fld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E521195-0CF3-C54A-3E36-47CAF0F6A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7171041" cy="154699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DB96A4A-8694-590D-3905-DE6EEA7F5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76" y="2087526"/>
            <a:ext cx="7468247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062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6C30B12-2945-7F64-A8F9-B32C2CBF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8AF816A-A407-C3B7-6A5D-1457BA03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52</a:t>
            </a:fld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128357D-BD8E-AFC9-15D3-6D5207DB9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46" y="457200"/>
            <a:ext cx="7712108" cy="67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51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A9E43D3-D35A-9751-0F91-1AE4D96B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CDFF875-0C02-A17E-F09D-DF71856C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53</a:t>
            </a:fld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052D273-AA55-89D4-A152-91E8BA33F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91" y="403287"/>
            <a:ext cx="7826418" cy="66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20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54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4294967295"/>
          </p:nvPr>
        </p:nvSpPr>
        <p:spPr bwMode="auto">
          <a:xfrm>
            <a:off x="228600" y="903287"/>
            <a:ext cx="8686800" cy="1992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GB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GB" altLang="en-US" sz="3200" dirty="0">
                <a:latin typeface="Times New Roman" pitchFamily="18" charset="0"/>
                <a:cs typeface="Times New Roman" pitchFamily="18" charset="0"/>
              </a:rPr>
              <a:t>: A spring is 0.38m long. When it is pulled by a force of 2.0 N, it stretches to 0.42 m.  What is the </a:t>
            </a:r>
            <a:r>
              <a:rPr lang="en-GB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spring constant</a:t>
            </a:r>
            <a:r>
              <a:rPr lang="en-GB" altLang="en-US" sz="3200" dirty="0">
                <a:latin typeface="Times New Roman" pitchFamily="18" charset="0"/>
                <a:cs typeface="Times New Roman" pitchFamily="18" charset="0"/>
              </a:rPr>
              <a:t>? Assume the spring behaves elastically.</a:t>
            </a:r>
          </a:p>
          <a:p>
            <a:endParaRPr lang="en-GB" alt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-76200" y="3195638"/>
            <a:ext cx="8723313" cy="12239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800" dirty="0">
                <a:latin typeface="Times New Roman" pitchFamily="18" charset="0"/>
                <a:cs typeface="Times New Roman" pitchFamily="18" charset="0"/>
              </a:rPr>
              <a:t>Extension, </a:t>
            </a:r>
            <a:r>
              <a:rPr lang="el-GR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GB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altLang="en-US" sz="2800" dirty="0">
                <a:latin typeface="Times New Roman" pitchFamily="18" charset="0"/>
                <a:cs typeface="Times New Roman" pitchFamily="18" charset="0"/>
              </a:rPr>
              <a:t> = Stretched length – Original length =                      .                              0.42m         –    0.38m      =   0.04 m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3850" y="4525962"/>
            <a:ext cx="3311525" cy="15700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endParaRPr lang="en-GB" altLang="en-US" sz="3200" b="1" dirty="0">
              <a:latin typeface="Calibri" pitchFamily="34" charset="0"/>
            </a:endParaRPr>
          </a:p>
          <a:p>
            <a:pPr eaLnBrk="1" hangingPunct="1"/>
            <a:r>
              <a:rPr lang="en-GB" altLang="en-US" sz="3200" dirty="0">
                <a:latin typeface="Times New Roman" pitchFamily="18" charset="0"/>
                <a:cs typeface="Times New Roman" pitchFamily="18" charset="0"/>
              </a:rPr>
              <a:t>2.0N = k × 0.04m</a:t>
            </a:r>
          </a:p>
          <a:p>
            <a:pPr algn="ctr" eaLnBrk="1" hangingPunct="1"/>
            <a:r>
              <a:rPr lang="en-GB" altLang="en-US" sz="3200" dirty="0">
                <a:latin typeface="Calibri" pitchFamily="34" charset="0"/>
              </a:rPr>
              <a:t> 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924300" y="4795838"/>
            <a:ext cx="5049838" cy="122396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6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So, k = 2.0 N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6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0.04 m</a:t>
            </a:r>
            <a:endParaRPr lang="en-GB" sz="6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800" dirty="0">
                <a:latin typeface="+mn-lt"/>
                <a:cs typeface="+mn-cs"/>
              </a:rPr>
              <a:t>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697663" y="4976812"/>
            <a:ext cx="1912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3200" dirty="0">
                <a:latin typeface="Calibri" pitchFamily="34" charset="0"/>
              </a:rPr>
              <a:t>= </a:t>
            </a:r>
            <a:r>
              <a:rPr lang="en-GB" altLang="en-US" sz="3200" b="1" dirty="0">
                <a:latin typeface="Calibri" pitchFamily="34" charset="0"/>
              </a:rPr>
              <a:t>50 N m</a:t>
            </a:r>
            <a:r>
              <a:rPr lang="en-GB" altLang="en-US" sz="3200" b="1" baseline="30000" dirty="0">
                <a:latin typeface="Calibri" pitchFamily="34" charset="0"/>
              </a:rPr>
              <a:t>-1</a:t>
            </a:r>
            <a:endParaRPr lang="en-GB" altLang="en-US" sz="3200" dirty="0">
              <a:latin typeface="Calibri" pitchFamily="34" charset="0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5257800" y="5269706"/>
            <a:ext cx="982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4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  <p:bldP spid="8" grpId="0" animBg="1"/>
      <p:bldP spid="9" grpId="0" animBg="1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40808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Poisson’s ratio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Shear stress – strain diagram 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55</a:t>
            </a:fld>
            <a:endParaRPr lang="en-US"/>
          </a:p>
        </p:txBody>
      </p:sp>
      <p:pic>
        <p:nvPicPr>
          <p:cNvPr id="11266" name="Picture 2" descr="https://extrudesign.com/wp-content/uploads/2017/09/Poisons-ratio-002-fig-1-300x1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495800"/>
            <a:ext cx="2952750" cy="18700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مستطيل 7"/>
          <p:cNvSpPr/>
          <p:nvPr/>
        </p:nvSpPr>
        <p:spPr>
          <a:xfrm>
            <a:off x="228600" y="2286000"/>
            <a:ext cx="853440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Consider a rod of length </a:t>
            </a:r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US" sz="3200" dirty="0"/>
              <a:t>, Diameter </a:t>
            </a:r>
            <a:r>
              <a:rPr lang="en-US" sz="3200" dirty="0">
                <a:solidFill>
                  <a:srgbClr val="FF0000"/>
                </a:solidFill>
              </a:rPr>
              <a:t>d</a:t>
            </a:r>
            <a:r>
              <a:rPr lang="en-US" sz="3200" dirty="0"/>
              <a:t> and two forces acting at the ends of the Rod as shown in the figure. Then there would be deformation in the </a:t>
            </a:r>
            <a:r>
              <a:rPr lang="en-US" sz="3200" dirty="0">
                <a:solidFill>
                  <a:srgbClr val="FF0000"/>
                </a:solidFill>
              </a:rPr>
              <a:t>length</a:t>
            </a:r>
            <a:r>
              <a:rPr lang="en-US" sz="3200" dirty="0"/>
              <a:t> and the </a:t>
            </a:r>
            <a:r>
              <a:rPr lang="en-US" sz="3200" dirty="0">
                <a:solidFill>
                  <a:srgbClr val="FF0000"/>
                </a:solidFill>
              </a:rPr>
              <a:t>diameter</a:t>
            </a:r>
            <a:r>
              <a:rPr lang="en-US" sz="3200" dirty="0"/>
              <a:t> of the rod.</a:t>
            </a:r>
          </a:p>
        </p:txBody>
      </p:sp>
    </p:spTree>
    <p:extLst>
      <p:ext uri="{BB962C8B-B14F-4D97-AF65-F5344CB8AC3E}">
        <p14:creationId xmlns:p14="http://schemas.microsoft.com/office/powerpoint/2010/main" val="6141489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56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838200"/>
            <a:ext cx="7991474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See the Gif image below. The changed Length and diameter would be 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Δ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cs typeface="Arial" pitchFamily="34" charset="0"/>
              </a:rPr>
              <a:t>l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and 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Δd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respectively.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DEFINE POISSON'S RATIO IN PHYSICS - Mechanical engineering ...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001000" cy="4309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854281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57</a:t>
            </a:fld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359569" y="1600200"/>
            <a:ext cx="86106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 (Transverse )Strain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is the ratio of Change in diameter(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Δd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to its original diameter(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ar-IQ" sz="28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90600" y="762000"/>
            <a:ext cx="163057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Roboto"/>
                <a:cs typeface="Arial" pitchFamily="34" charset="0"/>
              </a:rPr>
              <a:t>Then :</a:t>
            </a:r>
            <a:r>
              <a:rPr lang="en-US" sz="4000" dirty="0">
                <a:solidFill>
                  <a:srgbClr val="000000"/>
                </a:solidFill>
                <a:latin typeface="Roboto"/>
                <a:cs typeface="Arial" pitchFamily="34" charset="0"/>
              </a:rPr>
              <a:t>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85738" y="2667000"/>
            <a:ext cx="8958262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Pull type of load, the diameter goes on decreasing, so it will be negative(-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90500" y="3767078"/>
            <a:ext cx="8763000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Roboto"/>
                <a:cs typeface="Arial" pitchFamily="34" charset="0"/>
              </a:rPr>
              <a:t>Linear(Longitudinal) Strain</a:t>
            </a:r>
            <a:r>
              <a:rPr lang="en-US" sz="2800" dirty="0">
                <a:solidFill>
                  <a:srgbClr val="000000"/>
                </a:solidFill>
                <a:latin typeface="Roboto"/>
                <a:cs typeface="Arial" pitchFamily="34" charset="0"/>
              </a:rPr>
              <a:t> is the ratio of Change in Length(</a:t>
            </a:r>
            <a:r>
              <a:rPr lang="en-US" sz="2800" b="1" dirty="0">
                <a:solidFill>
                  <a:srgbClr val="000000"/>
                </a:solidFill>
                <a:latin typeface="Roboto"/>
                <a:cs typeface="Arial" pitchFamily="34" charset="0"/>
              </a:rPr>
              <a:t>Δ</a:t>
            </a:r>
            <a:r>
              <a:rPr lang="en-US" sz="2800" dirty="0">
                <a:solidFill>
                  <a:srgbClr val="000000"/>
                </a:solidFill>
                <a:latin typeface="Constantia" pitchFamily="18" charset="0"/>
                <a:cs typeface="Arial" pitchFamily="34" charset="0"/>
              </a:rPr>
              <a:t>L</a:t>
            </a:r>
            <a:r>
              <a:rPr lang="en-US" sz="2800" dirty="0">
                <a:solidFill>
                  <a:srgbClr val="000000"/>
                </a:solidFill>
                <a:latin typeface="Roboto"/>
                <a:cs typeface="Arial" pitchFamily="34" charset="0"/>
              </a:rPr>
              <a:t>) to original length (</a:t>
            </a:r>
            <a:r>
              <a:rPr lang="en-US" sz="2800" b="1" dirty="0">
                <a:solidFill>
                  <a:srgbClr val="000000"/>
                </a:solidFill>
                <a:cs typeface="Arial" pitchFamily="34" charset="0"/>
              </a:rPr>
              <a:t>Lo</a:t>
            </a:r>
            <a:r>
              <a:rPr lang="en-US" sz="2800" dirty="0">
                <a:solidFill>
                  <a:srgbClr val="000000"/>
                </a:solidFill>
                <a:latin typeface="Roboto"/>
                <a:cs typeface="Arial" pitchFamily="34" charset="0"/>
              </a:rPr>
              <a:t>).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Roboto"/>
                <a:cs typeface="Arial" pitchFamily="34" charset="0"/>
              </a:rPr>
              <a:t>In Pull type of load, the length goes on increasing, so it will be positive(+</a:t>
            </a:r>
            <a:r>
              <a:rPr lang="en-US" sz="2800" dirty="0" err="1">
                <a:solidFill>
                  <a:srgbClr val="000000"/>
                </a:solidFill>
                <a:latin typeface="Roboto"/>
                <a:cs typeface="Arial" pitchFamily="34" charset="0"/>
              </a:rPr>
              <a:t>ve</a:t>
            </a:r>
            <a:r>
              <a:rPr lang="en-US" sz="2800" dirty="0">
                <a:solidFill>
                  <a:srgbClr val="000000"/>
                </a:solidFill>
                <a:latin typeface="Roboto"/>
                <a:cs typeface="Arial" pitchFamily="34" charset="0"/>
              </a:rPr>
              <a:t>).</a:t>
            </a:r>
            <a:endParaRPr lang="en-US" sz="18500" dirty="0">
              <a:solidFill>
                <a:srgbClr val="000000"/>
              </a:solidFill>
              <a:latin typeface="Roboto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986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58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304800" y="1297900"/>
            <a:ext cx="83820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Poisson's ratio</a:t>
            </a:r>
            <a:r>
              <a:rPr lang="en-US" sz="2800" dirty="0"/>
              <a:t> : is the ratio of </a:t>
            </a:r>
            <a:r>
              <a:rPr lang="en-US" sz="2800" b="1" dirty="0">
                <a:solidFill>
                  <a:srgbClr val="FF0000"/>
                </a:solidFill>
                <a:latin typeface="Roboto"/>
                <a:cs typeface="Arial" pitchFamily="34" charset="0"/>
              </a:rPr>
              <a:t>lateral  strain(</a:t>
            </a:r>
            <a:r>
              <a:rPr lang="en-US" sz="2800" dirty="0">
                <a:solidFill>
                  <a:srgbClr val="FF0000"/>
                </a:solidFill>
              </a:rPr>
              <a:t>transverse contraction)</a:t>
            </a:r>
            <a:r>
              <a:rPr lang="en-US" sz="2800" dirty="0"/>
              <a:t> strain to </a:t>
            </a:r>
            <a:r>
              <a:rPr lang="en-US" sz="2800" dirty="0">
                <a:solidFill>
                  <a:srgbClr val="FF0000"/>
                </a:solidFill>
              </a:rPr>
              <a:t>longitudinal extension</a:t>
            </a:r>
            <a:r>
              <a:rPr lang="en-US" sz="2800" dirty="0"/>
              <a:t> strain in the direction of stretching force.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28600" y="152400"/>
            <a:ext cx="86868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Definition of Poisson's ratio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04800" y="2590800"/>
            <a:ext cx="8382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Tensile deformation is considered positive and compressive deformation is considered negative.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04800" y="3505200"/>
            <a:ext cx="8382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The definition of Poisson's ratio contains a minus sign so that normal materials have a positive ratio.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04800" y="4572000"/>
            <a:ext cx="8382000" cy="166199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Poisson's ratio, also called Poisson ratio or the Poisson coefficient, or coefficient de Poisson, is usually represented as a lower case Greek nu, </a:t>
            </a:r>
            <a:r>
              <a:rPr lang="en-US" sz="2800" dirty="0">
                <a:sym typeface="Symbol"/>
              </a:rPr>
              <a:t>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688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3429000"/>
                <a:ext cx="8991600" cy="1676400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US" sz="3200" dirty="0"/>
                  <a:t>Then the Poisson’s ratio define as :</a:t>
                </a:r>
              </a:p>
              <a:p>
                <a:r>
                  <a:rPr lang="en-US" sz="2800" dirty="0"/>
                  <a:t>Poisson’s ratio (</a:t>
                </a:r>
                <a:r>
                  <a:rPr lang="en-US" sz="2800" dirty="0">
                    <a:sym typeface="Symbol"/>
                  </a:rPr>
                  <a:t>  )</a:t>
                </a:r>
                <a:r>
                  <a:rPr lang="en-US" sz="3200" dirty="0">
                    <a:sym typeface="Symbol"/>
                  </a:rPr>
                  <a:t> </a:t>
                </a:r>
                <a:r>
                  <a:rPr lang="en-US" sz="3200" dirty="0"/>
                  <a:t>= </a:t>
                </a:r>
                <a:r>
                  <a:rPr lang="en-US" sz="3200" i="1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FF0000"/>
                            </a:solidFill>
                            <a:latin typeface="Roboto"/>
                            <a:cs typeface="Arial" pitchFamily="34" charset="0"/>
                          </a:rPr>
                          <m:t>Lateral</m:t>
                        </m:r>
                        <m:r>
                          <m:rPr>
                            <m:nor/>
                          </m:r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Roboto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Roboto"/>
                            <a:cs typeface="Arial" pitchFamily="34" charset="0"/>
                          </a:rPr>
                          <m:t>strain</m:t>
                        </m:r>
                        <m:r>
                          <m:rPr>
                            <m:nor/>
                          </m:r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Roboto"/>
                            <a:cs typeface="Arial" pitchFamily="34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0000"/>
                            </a:solidFill>
                          </a:rPr>
                          <m:t>transverse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0000"/>
                            </a:solidFill>
                          </a:rPr>
                          <m:t>contraction</m:t>
                        </m:r>
                        <m:r>
                          <m:rPr>
                            <m:nor/>
                          </m:rPr>
                          <a:rPr lang="en-US" sz="2400" b="0" i="1" dirty="0" smtClean="0">
                            <a:solidFill>
                              <a:srgbClr val="FF0000"/>
                            </a:solidFill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1" dirty="0" smtClean="0">
                            <a:solidFill>
                              <a:srgbClr val="FF0000"/>
                            </a:solidFill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0000"/>
                            </a:solidFill>
                          </a:rPr>
                          <m:t>ongitudinal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0000"/>
                            </a:solidFill>
                          </a:rPr>
                          <m:t>extension</m:t>
                        </m:r>
                      </m:den>
                    </m:f>
                  </m:oMath>
                </a14:m>
                <a:endParaRPr lang="en-US" sz="3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3429000"/>
                <a:ext cx="8991600" cy="1676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59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/>
              <p:cNvSpPr txBox="1"/>
              <p:nvPr/>
            </p:nvSpPr>
            <p:spPr>
              <a:xfrm>
                <a:off x="76200" y="381000"/>
                <a:ext cx="8915400" cy="296978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𝑎𝑥𝑖𝑎𝑙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tx1"/>
                    </a:solidFill>
                    <a:sym typeface="Symbol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𝐴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sym typeface="Symbol"/>
                </a:endParaRPr>
              </a:p>
              <a:p>
                <a:pPr algn="ctr"/>
                <a:r>
                  <a:rPr lang="en-US" sz="3600" dirty="0">
                    <a:solidFill>
                      <a:schemeClr val="tx1"/>
                    </a:solidFill>
                    <a:sym typeface="Symbol"/>
                  </a:rPr>
                  <a:t></a:t>
                </a:r>
                <a:r>
                  <a:rPr lang="en-US" sz="3600" baseline="-25000" dirty="0">
                    <a:solidFill>
                      <a:schemeClr val="tx1"/>
                    </a:solidFill>
                    <a:sym typeface="Symbol"/>
                  </a:rPr>
                  <a:t>long</a:t>
                </a:r>
                <a:r>
                  <a:rPr lang="en-US" sz="3600" dirty="0">
                    <a:solidFill>
                      <a:schemeClr val="tx1"/>
                    </a:solidFill>
                    <a:sym typeface="Symbo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𝐿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′</m:t>
                            </m:r>
                          </m:sup>
                        </m:s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𝐿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𝐿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600" dirty="0">
                    <a:solidFill>
                      <a:schemeClr val="tx1"/>
                    </a:solidFill>
                    <a:sym typeface="Symbol"/>
                  </a:rPr>
                  <a:t>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 later(trans)</a:t>
                </a:r>
                <a:r>
                  <a:rPr lang="en-US" sz="3600" dirty="0">
                    <a:solidFill>
                      <a:schemeClr val="tx1"/>
                    </a:solidFill>
                    <a:sym typeface="Symbo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′</m:t>
                            </m:r>
                          </m:sup>
                        </m:s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𝑑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𝑑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مربع ن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81000"/>
                <a:ext cx="8915400" cy="29697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/>
              <p:cNvSpPr txBox="1"/>
              <p:nvPr/>
            </p:nvSpPr>
            <p:spPr>
              <a:xfrm>
                <a:off x="2895600" y="5181600"/>
                <a:ext cx="2514600" cy="123745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ym typeface="Symbol"/>
                  </a:rPr>
                  <a:t>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  <a:sym typeface="Symbol"/>
                              </a:rPr>
                              <m:t>𝜀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3600" baseline="-25000" dirty="0"/>
                              <m:t>trans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  <a:sym typeface="Symbol"/>
                              </a:rPr>
                              <m:t>𝜀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  <a:sym typeface="Symbol"/>
                              </a:rPr>
                              <m:t>𝑙𝑜𝑛𝑔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مربع ن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181600"/>
                <a:ext cx="2514600" cy="12374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7724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Stress and Strain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" y="1600200"/>
            <a:ext cx="8610600" cy="502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stress</a:t>
            </a:r>
            <a:r>
              <a:rPr lang="en-US" dirty="0"/>
              <a:t>: describes the applied forces</a:t>
            </a:r>
          </a:p>
          <a:p>
            <a:r>
              <a:rPr lang="en-US" dirty="0">
                <a:solidFill>
                  <a:srgbClr val="FF0000"/>
                </a:solidFill>
              </a:rPr>
              <a:t>strain</a:t>
            </a:r>
            <a:r>
              <a:rPr lang="en-US" dirty="0"/>
              <a:t>: describes the resulting deformation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modulus</a:t>
            </a:r>
            <a:r>
              <a:rPr lang="en-US" dirty="0"/>
              <a:t>: property of material under stress</a:t>
            </a:r>
          </a:p>
          <a:p>
            <a:r>
              <a:rPr lang="en-US" dirty="0"/>
              <a:t>(large modulus means small deformation)</a:t>
            </a:r>
          </a:p>
          <a:p>
            <a:r>
              <a:rPr lang="en-US" dirty="0">
                <a:solidFill>
                  <a:srgbClr val="FF0000"/>
                </a:solidFill>
              </a:rPr>
              <a:t>Hooke’s Law</a:t>
            </a:r>
            <a:r>
              <a:rPr lang="en-US" dirty="0"/>
              <a:t>:  stress = modulus × strain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9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60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5"/>
              <p:cNvSpPr/>
              <p:nvPr/>
            </p:nvSpPr>
            <p:spPr>
              <a:xfrm>
                <a:off x="228600" y="1173540"/>
                <a:ext cx="8839200" cy="107721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</a:rPr>
                  <a:t>In tension the </a:t>
                </a:r>
                <a:r>
                  <a:rPr lang="en-US" sz="3200" dirty="0">
                    <a:solidFill>
                      <a:srgbClr val="FF0000"/>
                    </a:solidFill>
                    <a:sym typeface="Symbol"/>
                  </a:rPr>
                  <a:t></a:t>
                </a:r>
                <a:r>
                  <a:rPr lang="en-US" sz="3200" baseline="-25000" dirty="0">
                    <a:solidFill>
                      <a:srgbClr val="FF0000"/>
                    </a:solidFill>
                    <a:sym typeface="Symbol"/>
                  </a:rPr>
                  <a:t>long</a:t>
                </a:r>
                <a:r>
                  <a:rPr lang="en-US" sz="3200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sym typeface="Symbol"/>
                  </a:rPr>
                  <a:t>is ( </a:t>
                </a:r>
                <a:r>
                  <a:rPr lang="en-US" sz="3200" dirty="0">
                    <a:solidFill>
                      <a:srgbClr val="FF0000"/>
                    </a:solidFill>
                    <a:sym typeface="Symbol"/>
                  </a:rPr>
                  <a:t>+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sym typeface="Symbol"/>
                  </a:rPr>
                  <a:t> ) and </a:t>
                </a:r>
                <a:r>
                  <a:rPr lang="en-US" sz="3200" dirty="0">
                    <a:solidFill>
                      <a:srgbClr val="FF0000"/>
                    </a:solidFill>
                    <a:sym typeface="Symbol"/>
                  </a:rPr>
                  <a:t></a:t>
                </a:r>
                <a:r>
                  <a:rPr lang="en-US" sz="3200" baseline="-25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aseline="-25000" dirty="0">
                        <a:solidFill>
                          <a:srgbClr val="FF0000"/>
                        </a:solidFill>
                      </a:rPr>
                      <m:t>trans</m:t>
                    </m:r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sym typeface="Symbol"/>
                  </a:rPr>
                  <a:t> is ( </a:t>
                </a:r>
                <a:r>
                  <a:rPr lang="en-US" sz="3200" dirty="0">
                    <a:solidFill>
                      <a:srgbClr val="FF0000"/>
                    </a:solidFill>
                    <a:sym typeface="Symbol"/>
                  </a:rPr>
                  <a:t>-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sym typeface="Symbol"/>
                  </a:rPr>
                  <a:t> ),but in compression state 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</a:rPr>
                  <a:t>the </a:t>
                </a:r>
                <a:r>
                  <a:rPr lang="en-US" sz="3200" dirty="0">
                    <a:solidFill>
                      <a:srgbClr val="FF0000"/>
                    </a:solidFill>
                    <a:sym typeface="Symbol"/>
                  </a:rPr>
                  <a:t></a:t>
                </a:r>
                <a:r>
                  <a:rPr lang="en-US" sz="3200" baseline="-25000" dirty="0">
                    <a:solidFill>
                      <a:srgbClr val="FF0000"/>
                    </a:solidFill>
                    <a:sym typeface="Symbol"/>
                  </a:rPr>
                  <a:t>long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sym typeface="Symbol"/>
                  </a:rPr>
                  <a:t> is ( </a:t>
                </a:r>
                <a:r>
                  <a:rPr lang="en-US" sz="3200" dirty="0">
                    <a:solidFill>
                      <a:srgbClr val="FF0000"/>
                    </a:solidFill>
                    <a:sym typeface="Symbol"/>
                  </a:rPr>
                  <a:t>-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sym typeface="Symbol"/>
                  </a:rPr>
                  <a:t> ) and </a:t>
                </a:r>
                <a:r>
                  <a:rPr lang="en-US" sz="3200" dirty="0">
                    <a:solidFill>
                      <a:srgbClr val="FF0000"/>
                    </a:solidFill>
                    <a:sym typeface="Symbol"/>
                  </a:rPr>
                  <a:t></a:t>
                </a:r>
                <a:r>
                  <a:rPr lang="en-US" sz="3200" baseline="-25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aseline="-25000" dirty="0">
                        <a:solidFill>
                          <a:srgbClr val="FF0000"/>
                        </a:solidFill>
                      </a:rPr>
                      <m:t>trans</m:t>
                    </m:r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sym typeface="Symbol"/>
                  </a:rPr>
                  <a:t> is ( </a:t>
                </a:r>
                <a:r>
                  <a:rPr lang="en-US" sz="3200" dirty="0">
                    <a:solidFill>
                      <a:srgbClr val="FF0000"/>
                    </a:solidFill>
                    <a:sym typeface="Symbol"/>
                  </a:rPr>
                  <a:t>+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sym typeface="Symbol"/>
                  </a:rPr>
                  <a:t> )  </a:t>
                </a:r>
              </a:p>
            </p:txBody>
          </p:sp>
        </mc:Choice>
        <mc:Fallback xmlns="">
          <p:sp>
            <p:nvSpPr>
              <p:cNvPr id="6" name="مستطيل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73540"/>
                <a:ext cx="8839200" cy="10772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/>
              <p:cNvSpPr txBox="1"/>
              <p:nvPr/>
            </p:nvSpPr>
            <p:spPr>
              <a:xfrm>
                <a:off x="323850" y="5218093"/>
                <a:ext cx="8115300" cy="95410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ym typeface="Symbol"/>
                  </a:rPr>
                  <a:t> For homogeneous ,isotropic solids :  </a:t>
                </a:r>
              </a:p>
              <a:p>
                <a:r>
                  <a:rPr lang="en-US" sz="2800" dirty="0">
                    <a:sym typeface="Symbol"/>
                  </a:rPr>
                  <a:t>                                                 0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sym typeface="Symbol"/>
                      </a:rPr>
                      <m:t>≤ ≤</m:t>
                    </m:r>
                    <m:r>
                      <a:rPr lang="en-US" sz="2800" i="1">
                        <a:latin typeface="Cambria Math"/>
                        <a:ea typeface="Cambria Math"/>
                        <a:sym typeface="Symbol"/>
                      </a:rPr>
                      <m:t>0</m:t>
                    </m:r>
                    <m:r>
                      <a:rPr lang="en-US" sz="2800" i="1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mbria Math"/>
                        <a:sym typeface="Symbol"/>
                      </a:rPr>
                      <m:t>5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مربع ن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5218093"/>
                <a:ext cx="81153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مربع نص 1"/>
          <p:cNvSpPr txBox="1"/>
          <p:nvPr/>
        </p:nvSpPr>
        <p:spPr>
          <a:xfrm>
            <a:off x="323850" y="2514600"/>
            <a:ext cx="843915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tensile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one direction will also contribute a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compressive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the other direction, just as stretching a rubber band to make it longer in one direction makes it thinner in the other directions .</a:t>
            </a:r>
          </a:p>
        </p:txBody>
      </p:sp>
    </p:spTree>
    <p:extLst>
      <p:ext uri="{BB962C8B-B14F-4D97-AF65-F5344CB8AC3E}">
        <p14:creationId xmlns:p14="http://schemas.microsoft.com/office/powerpoint/2010/main" val="18670771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3352800" cy="365125"/>
          </a:xfrm>
        </p:spPr>
        <p:txBody>
          <a:bodyPr/>
          <a:lstStyle/>
          <a:p>
            <a:r>
              <a:rPr lang="en-US" dirty="0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61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381000" y="1008995"/>
            <a:ext cx="8458200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The Poisson’s ratio is also related to the </a:t>
            </a:r>
            <a:r>
              <a:rPr lang="en-US" sz="2800" b="1" dirty="0">
                <a:solidFill>
                  <a:srgbClr val="FF0000"/>
                </a:solidFill>
              </a:rPr>
              <a:t>compressibility</a:t>
            </a:r>
            <a:r>
              <a:rPr lang="en-US" sz="2800" b="1" dirty="0"/>
              <a:t> of the material. The bulk modulus </a:t>
            </a:r>
            <a:r>
              <a:rPr lang="en-US" sz="2800" b="1" dirty="0">
                <a:solidFill>
                  <a:srgbClr val="FF0000"/>
                </a:solidFill>
              </a:rPr>
              <a:t>K  or  (B) </a:t>
            </a:r>
            <a:r>
              <a:rPr lang="en-US" sz="2800" b="1" dirty="0"/>
              <a:t>, also called the modulus of </a:t>
            </a:r>
            <a:r>
              <a:rPr lang="en-US" sz="2800" b="1" dirty="0">
                <a:solidFill>
                  <a:srgbClr val="FF0000"/>
                </a:solidFill>
              </a:rPr>
              <a:t>compressibility</a:t>
            </a:r>
            <a:r>
              <a:rPr lang="en-US" sz="2800" b="1" dirty="0"/>
              <a:t>, is the ratio of the hydrostatic pressure p needed for a unit relative decrease in volume ∆V/V: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/>
              <p:cNvSpPr txBox="1"/>
              <p:nvPr/>
            </p:nvSpPr>
            <p:spPr>
              <a:xfrm>
                <a:off x="381000" y="4343400"/>
                <a:ext cx="8305800" cy="151208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B(K)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</a:rPr>
                  <a:t>=</a:t>
                </a:r>
                <a:r>
                  <a:rPr lang="en-US" sz="40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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𝑉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/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𝑉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مربع ن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343400"/>
                <a:ext cx="8305800" cy="15120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0046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62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8601" y="609600"/>
            <a:ext cx="8762999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where the minus sign indicates that a compressive pressure (traditionally considered positive) produces a negative volume change. It can be shown that for isotropic materials the bulk modulus is related to the elastic modulus and the Poisson’s ratio as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4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ربع نص 1"/>
              <p:cNvSpPr txBox="1"/>
              <p:nvPr/>
            </p:nvSpPr>
            <p:spPr>
              <a:xfrm>
                <a:off x="533400" y="2285626"/>
                <a:ext cx="8458200" cy="1695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Symbol"/>
                          </a:rPr>
                          <m:t>)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مربع نص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85626"/>
                <a:ext cx="8458200" cy="16950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Shear Modulus of Elasticity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7543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5246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63</a:t>
            </a:fld>
            <a:endParaRPr lang="en-US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1661"/>
              </p:ext>
            </p:extLst>
          </p:nvPr>
        </p:nvGraphicFramePr>
        <p:xfrm>
          <a:off x="762000" y="1930400"/>
          <a:ext cx="7391400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0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Poisson’s Ratio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Cork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Rubber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0.48 to 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0.44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Copper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0.37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Aluminum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0.35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Stainless  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0.29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381000" y="914400"/>
            <a:ext cx="7772400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Poisson’s ratio for important material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549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3124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Example: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A</a:t>
            </a:r>
            <a:r>
              <a:rPr lang="ar-IQ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cylindrical steel rod with diameter of </a:t>
            </a:r>
            <a:r>
              <a:rPr lang="ar-IQ" sz="24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.</a:t>
            </a:r>
            <a:r>
              <a:rPr lang="ar-IQ" sz="2400" dirty="0">
                <a:latin typeface="+mj-lt"/>
              </a:rPr>
              <a:t>0</a:t>
            </a:r>
            <a:r>
              <a:rPr lang="en-US" sz="2800" dirty="0">
                <a:latin typeface="+mj-lt"/>
              </a:rPr>
              <a:t>2m and length of 0.1m(with no force acting on it) it has a load applied in tension of 16KN .Find the change in diameter given a </a:t>
            </a:r>
            <a:r>
              <a:rPr lang="en-US" sz="2800" dirty="0" err="1">
                <a:latin typeface="+mj-lt"/>
              </a:rPr>
              <a:t>poisson</a:t>
            </a:r>
            <a:r>
              <a:rPr lang="en-US" sz="2800" dirty="0">
                <a:latin typeface="+mj-lt"/>
              </a:rPr>
              <a:t> ratio of the material of 0.29 .We previously the deformation portion in the axial direction and got a axial deformation of 2.55x10</a:t>
            </a:r>
            <a:r>
              <a:rPr lang="en-US" sz="2800" baseline="30000" dirty="0">
                <a:latin typeface="+mj-lt"/>
              </a:rPr>
              <a:t>-5</a:t>
            </a:r>
            <a:r>
              <a:rPr lang="en-US" sz="2800" dirty="0">
                <a:latin typeface="+mj-lt"/>
              </a:rPr>
              <a:t> m (0.0255mm)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64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834777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8166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65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571500" y="3530631"/>
            <a:ext cx="6248400" cy="9848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Axial strain =Axial deformation /length </a:t>
            </a:r>
          </a:p>
          <a:p>
            <a:r>
              <a:rPr lang="en-US" sz="2000" dirty="0">
                <a:latin typeface="+mj-lt"/>
              </a:rPr>
              <a:t>Axial strain =0.0000255/0.1m=0.000255m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/>
              <p:cNvSpPr txBox="1"/>
              <p:nvPr/>
            </p:nvSpPr>
            <p:spPr>
              <a:xfrm>
                <a:off x="552450" y="1397117"/>
                <a:ext cx="4114800" cy="172649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</a:t>
                </a:r>
                <a:r>
                  <a:rPr lang="en-US" sz="2400" baseline="-25000" dirty="0">
                    <a:solidFill>
                      <a:schemeClr val="tx1"/>
                    </a:solidFill>
                    <a:sym typeface="Symbol"/>
                  </a:rPr>
                  <a:t>long</a:t>
                </a:r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𝐿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    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 later(trans)</a:t>
                </a:r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𝑑</m:t>
                        </m:r>
                      </m:den>
                    </m:f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sym typeface="Symbol"/>
                  </a:rPr>
                  <a:t></a:t>
                </a:r>
                <a:r>
                  <a:rPr lang="en-US" sz="2800" baseline="-25000" dirty="0">
                    <a:solidFill>
                      <a:schemeClr val="tx1"/>
                    </a:solidFill>
                    <a:sym typeface="Symbol"/>
                  </a:rPr>
                  <a:t>long</a:t>
                </a:r>
                <a:r>
                  <a:rPr lang="en-US" sz="2800" dirty="0">
                    <a:solidFill>
                      <a:schemeClr val="tx1"/>
                    </a:solidFill>
                  </a:rPr>
                  <a:t>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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𝐿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𝐿𝑜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      </a:t>
                </a:r>
                <a:r>
                  <a:rPr lang="en-US" sz="2800" dirty="0">
                    <a:solidFill>
                      <a:schemeClr val="tx1"/>
                    </a:solidFill>
                    <a:sym typeface="Symbol"/>
                  </a:rPr>
                  <a:t></a:t>
                </a:r>
                <a:r>
                  <a:rPr lang="en-US" sz="2800" baseline="-25000" dirty="0">
                    <a:solidFill>
                      <a:schemeClr val="tx1"/>
                    </a:solidFill>
                    <a:sym typeface="Symbol"/>
                  </a:rPr>
                  <a:t>later</a:t>
                </a:r>
                <a:r>
                  <a:rPr lang="en-US" sz="28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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𝑑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𝑑𝑜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مربع ن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1397117"/>
                <a:ext cx="4114800" cy="17264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/>
              <p:cNvSpPr txBox="1"/>
              <p:nvPr/>
            </p:nvSpPr>
            <p:spPr>
              <a:xfrm>
                <a:off x="1638300" y="381000"/>
                <a:ext cx="1943100" cy="98296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ym typeface="Symbol"/>
                  </a:rPr>
                  <a:t>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sym typeface="Symbol"/>
                              </a:rPr>
                              <m:t>𝜀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aseline="-25000" dirty="0"/>
                              <m:t>trans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sym typeface="Symbol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sym typeface="Symbol"/>
                              </a:rPr>
                              <m:t>𝑙𝑜𝑛𝑔</m:t>
                            </m:r>
                          </m:sub>
                        </m:sSub>
                      </m:den>
                    </m:f>
                  </m:oMath>
                </a14:m>
                <a:endParaRPr lang="en-US" sz="140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381000"/>
                <a:ext cx="1943100" cy="9829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ستطيل 9"/>
              <p:cNvSpPr/>
              <p:nvPr/>
            </p:nvSpPr>
            <p:spPr>
              <a:xfrm>
                <a:off x="571500" y="4800600"/>
                <a:ext cx="2400300" cy="5338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sym typeface="Symbol"/>
                  </a:rPr>
                  <a:t>=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sym typeface="Symbol"/>
                          </a:rPr>
                          <m:t>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02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000255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0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.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29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 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مستطيل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4800600"/>
                <a:ext cx="2400300" cy="5338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10"/>
          <p:cNvSpPr txBox="1"/>
          <p:nvPr/>
        </p:nvSpPr>
        <p:spPr>
          <a:xfrm>
            <a:off x="5181600" y="1454183"/>
            <a:ext cx="3200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sym typeface="Symbol"/>
              </a:rPr>
              <a:t>=0.29</a:t>
            </a:r>
          </a:p>
          <a:p>
            <a:r>
              <a:rPr lang="en-US" dirty="0">
                <a:latin typeface="+mj-lt"/>
                <a:sym typeface="Symbol"/>
              </a:rPr>
              <a:t>Diameter1 = 0.02m</a:t>
            </a:r>
          </a:p>
          <a:p>
            <a:r>
              <a:rPr lang="en-US" dirty="0">
                <a:latin typeface="+mj-lt"/>
                <a:sym typeface="Symbol"/>
              </a:rPr>
              <a:t>Length1=0.1m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ستطيل 11"/>
              <p:cNvSpPr/>
              <p:nvPr/>
            </p:nvSpPr>
            <p:spPr>
              <a:xfrm>
                <a:off x="4191000" y="4800600"/>
                <a:ext cx="2667000" cy="63998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sym typeface="Symbol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29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000255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=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02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مستطيل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800600"/>
                <a:ext cx="2667000" cy="6399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سهم إلى اليمين 12"/>
          <p:cNvSpPr/>
          <p:nvPr/>
        </p:nvSpPr>
        <p:spPr>
          <a:xfrm>
            <a:off x="3276600" y="4990900"/>
            <a:ext cx="609600" cy="266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ستطيل 13"/>
              <p:cNvSpPr/>
              <p:nvPr/>
            </p:nvSpPr>
            <p:spPr>
              <a:xfrm>
                <a:off x="1066800" y="5715000"/>
                <a:ext cx="3352800" cy="646331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>
                    <a:latin typeface="+mj-lt"/>
                    <a:sym typeface="Symbol"/>
                  </a:rPr>
                  <a:t>d=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Symbol"/>
                      </a:rPr>
                      <m:t>0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.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29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0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.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000255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0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.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02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=   </m:t>
                    </m:r>
                  </m:oMath>
                </a14:m>
                <a:r>
                  <a:rPr lang="en-US" dirty="0">
                    <a:latin typeface="+mj-lt"/>
                  </a:rPr>
                  <a:t>0.000001479m</a:t>
                </a:r>
              </a:p>
            </p:txBody>
          </p:sp>
        </mc:Choice>
        <mc:Fallback xmlns="">
          <p:sp>
            <p:nvSpPr>
              <p:cNvPr id="14" name="مستطيل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715000"/>
                <a:ext cx="335280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سهم إلى اليمين 14"/>
          <p:cNvSpPr/>
          <p:nvPr/>
        </p:nvSpPr>
        <p:spPr>
          <a:xfrm>
            <a:off x="4629150" y="5904715"/>
            <a:ext cx="609600" cy="266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ستطيل 15"/>
              <p:cNvSpPr/>
              <p:nvPr/>
            </p:nvSpPr>
            <p:spPr>
              <a:xfrm>
                <a:off x="5410200" y="5486400"/>
                <a:ext cx="3276600" cy="92333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sym typeface="Symbol"/>
                        </a:rPr>
                        <m:t>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sym typeface="Symbol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sym typeface="Symbol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sym typeface="Symbol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sym typeface="Symbol"/>
                        </a:rPr>
                        <m:t>=</m:t>
                      </m:r>
                    </m:oMath>
                  </m:oMathPara>
                </a14:m>
                <a:endParaRPr lang="en-US" b="0" i="1" dirty="0">
                  <a:latin typeface="Cambria Math"/>
                  <a:sym typeface="Symbol"/>
                </a:endParaRPr>
              </a:p>
              <a:p>
                <a:r>
                  <a:rPr lang="en-US" b="0" dirty="0">
                    <a:sym typeface="Symbol"/>
                  </a:rPr>
                  <a:t>d’=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Symbol"/>
                      </a:rPr>
                      <m:t>0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.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02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 −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0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.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000001479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𝑚</m:t>
                    </m:r>
                  </m:oMath>
                </a14:m>
                <a:endParaRPr lang="en-US" b="0" i="1" dirty="0">
                  <a:latin typeface="+mj-lt"/>
                  <a:sym typeface="Symbol"/>
                </a:endParaRPr>
              </a:p>
              <a:p>
                <a:r>
                  <a:rPr lang="en-US" b="0" dirty="0">
                    <a:latin typeface="+mj-lt"/>
                    <a:sym typeface="Symbol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0.019998521m</a:t>
                </a:r>
              </a:p>
            </p:txBody>
          </p:sp>
        </mc:Choice>
        <mc:Fallback xmlns="">
          <p:sp>
            <p:nvSpPr>
              <p:cNvPr id="16" name="مستطيل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486400"/>
                <a:ext cx="3276600" cy="923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8118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78AE051-8D80-FA24-989A-671A5FFE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E4A8AA-5440-8790-01F7-2ECCCFB0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66</a:t>
            </a:fld>
            <a:endParaRPr lang="en-US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A5D9100-846B-1595-7F60-AD84CD224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" y="1571"/>
            <a:ext cx="9220200" cy="56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Types of Stress and Strain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685800" y="2286000"/>
            <a:ext cx="7772400" cy="411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Applied forces are perpendicular to surface:</a:t>
            </a:r>
          </a:p>
          <a:p>
            <a:r>
              <a:rPr lang="en-US" dirty="0"/>
              <a:t>      tensile stress</a:t>
            </a:r>
          </a:p>
          <a:p>
            <a:r>
              <a:rPr lang="en-US" dirty="0"/>
              <a:t>      bulk (volume) stress</a:t>
            </a:r>
          </a:p>
          <a:p>
            <a:endParaRPr lang="en-US" dirty="0"/>
          </a:p>
          <a:p>
            <a:r>
              <a:rPr lang="en-US" dirty="0"/>
              <a:t>Applied forces are parallel to surface:</a:t>
            </a:r>
          </a:p>
          <a:p>
            <a:r>
              <a:rPr lang="en-US" dirty="0"/>
              <a:t>      shear stress</a:t>
            </a:r>
          </a:p>
        </p:txBody>
      </p:sp>
    </p:spTree>
    <p:extLst>
      <p:ext uri="{BB962C8B-B14F-4D97-AF65-F5344CB8AC3E}">
        <p14:creationId xmlns:p14="http://schemas.microsoft.com/office/powerpoint/2010/main" val="300382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Tensile Stress and Strain</a:t>
            </a:r>
          </a:p>
        </p:txBody>
      </p:sp>
      <p:pic>
        <p:nvPicPr>
          <p:cNvPr id="8" name="Picture 10" descr="F:\Physics\phys2s2001\tensilestra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413000"/>
            <a:ext cx="5029200" cy="3302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257800" y="2209800"/>
            <a:ext cx="3810000" cy="411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  <a:p>
            <a:r>
              <a:rPr lang="en-US" sz="2800" dirty="0"/>
              <a:t>tensile stress = </a:t>
            </a:r>
            <a:r>
              <a:rPr lang="en-US" sz="2800" i="1" dirty="0"/>
              <a:t>F</a:t>
            </a:r>
            <a:r>
              <a:rPr lang="en-US" sz="2800" dirty="0"/>
              <a:t>/</a:t>
            </a:r>
            <a:r>
              <a:rPr lang="en-US" sz="2800" i="1" dirty="0"/>
              <a:t>A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tensile strain = </a:t>
            </a:r>
            <a:r>
              <a:rPr lang="en-US" sz="2800" dirty="0">
                <a:latin typeface="Symbol" pitchFamily="18" charset="2"/>
              </a:rPr>
              <a:t>D</a:t>
            </a:r>
            <a:r>
              <a:rPr lang="en-US" sz="2800" i="1" dirty="0"/>
              <a:t>l</a:t>
            </a:r>
            <a:r>
              <a:rPr lang="en-US" sz="2800" dirty="0"/>
              <a:t>/</a:t>
            </a:r>
            <a:r>
              <a:rPr lang="en-US" sz="2800" i="1" dirty="0"/>
              <a:t>l</a:t>
            </a:r>
            <a:r>
              <a:rPr lang="en-US" sz="2800" baseline="-25000" dirty="0"/>
              <a:t>0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Young’s modulus = </a:t>
            </a:r>
            <a:r>
              <a:rPr lang="en-US" sz="2800" i="1" dirty="0"/>
              <a:t>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518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990600"/>
                <a:ext cx="8229600" cy="5486400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u="sng" dirty="0">
                    <a:solidFill>
                      <a:srgbClr val="FF0000"/>
                    </a:solidFill>
                  </a:rPr>
                  <a:t>Tensile of Stress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: is the force per unit area producing </a:t>
                </a:r>
                <a:r>
                  <a:rPr lang="en-US" dirty="0">
                    <a:solidFill>
                      <a:srgbClr val="00B050"/>
                    </a:solidFill>
                  </a:rPr>
                  <a:t>elongation</a:t>
                </a:r>
                <a:r>
                  <a:rPr lang="en-US" dirty="0"/>
                  <a:t> of an object.</a:t>
                </a:r>
              </a:p>
              <a:p>
                <a:pPr algn="ctr">
                  <a:buFont typeface="Symbol"/>
                  <a:buChar char="s"/>
                </a:pPr>
                <a:r>
                  <a:rPr lang="en-US" dirty="0">
                    <a:sym typeface="Symbo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sym typeface="Symbol"/>
                          </a:rPr>
                          <m:t>𝐹</m:t>
                        </m:r>
                      </m:num>
                      <m:den>
                        <m:r>
                          <a:rPr lang="en-US" i="1">
                            <a:latin typeface="Cambria Math"/>
                            <a:sym typeface="Symbol"/>
                          </a:rPr>
                          <m:t>𝐴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F:Force applied in Newton</a:t>
                </a:r>
              </a:p>
              <a:p>
                <a:pPr marL="0" indent="0">
                  <a:buNone/>
                </a:pPr>
                <a:r>
                  <a:rPr lang="en-US" dirty="0"/>
                  <a:t>A:cross sectional area in m</a:t>
                </a:r>
                <a:r>
                  <a:rPr lang="en-US" baseline="30000" dirty="0"/>
                  <a:t>2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/>
                  </a:rPr>
                  <a:t> : Stress in N/m</a:t>
                </a:r>
                <a:r>
                  <a:rPr lang="en-US" baseline="30000" dirty="0">
                    <a:sym typeface="Symbol"/>
                  </a:rPr>
                  <a:t>2</a:t>
                </a:r>
                <a:endParaRPr lang="en-US" baseline="30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990600"/>
                <a:ext cx="8229600" cy="5486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One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DEBA-C069-48CE-8063-419BC6A7898A}" type="slidenum">
              <a:rPr lang="en-US" smtClean="0"/>
              <a:t>9</a:t>
            </a:fld>
            <a:endParaRPr lang="en-US"/>
          </a:p>
        </p:txBody>
      </p:sp>
      <p:cxnSp>
        <p:nvCxnSpPr>
          <p:cNvPr id="20" name="رابط كسهم مستقيم 19"/>
          <p:cNvCxnSpPr/>
          <p:nvPr/>
        </p:nvCxnSpPr>
        <p:spPr>
          <a:xfrm>
            <a:off x="5562600" y="5122596"/>
            <a:ext cx="1219200" cy="718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6896100" y="5602069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</a:t>
            </a:r>
            <a:endParaRPr lang="en-US" b="1" dirty="0"/>
          </a:p>
        </p:txBody>
      </p:sp>
      <p:grpSp>
        <p:nvGrpSpPr>
          <p:cNvPr id="22" name="مجموعة 21"/>
          <p:cNvGrpSpPr/>
          <p:nvPr/>
        </p:nvGrpSpPr>
        <p:grpSpPr>
          <a:xfrm>
            <a:off x="1257300" y="4248090"/>
            <a:ext cx="6210300" cy="1154650"/>
            <a:chOff x="1257300" y="4248090"/>
            <a:chExt cx="6210300" cy="1314510"/>
          </a:xfrm>
        </p:grpSpPr>
        <p:sp>
          <p:nvSpPr>
            <p:cNvPr id="23" name="مكعب 22"/>
            <p:cNvSpPr/>
            <p:nvPr/>
          </p:nvSpPr>
          <p:spPr>
            <a:xfrm>
              <a:off x="2590800" y="4419600"/>
              <a:ext cx="3581400" cy="11430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سهم إلى اليمين 23"/>
            <p:cNvSpPr/>
            <p:nvPr/>
          </p:nvSpPr>
          <p:spPr>
            <a:xfrm>
              <a:off x="5943600" y="4876800"/>
              <a:ext cx="914400" cy="4572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سهم إلى اليمين 24"/>
            <p:cNvSpPr/>
            <p:nvPr/>
          </p:nvSpPr>
          <p:spPr>
            <a:xfrm rot="10800000">
              <a:off x="1676400" y="4838700"/>
              <a:ext cx="914400" cy="4572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رابط كسهم مستقيم 25"/>
            <p:cNvCxnSpPr/>
            <p:nvPr/>
          </p:nvCxnSpPr>
          <p:spPr>
            <a:xfrm>
              <a:off x="1524000" y="4419600"/>
              <a:ext cx="10668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مربع نص 26"/>
            <p:cNvSpPr txBox="1"/>
            <p:nvPr/>
          </p:nvSpPr>
          <p:spPr>
            <a:xfrm>
              <a:off x="1257300" y="4248090"/>
              <a:ext cx="419100" cy="586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A</a:t>
              </a:r>
            </a:p>
          </p:txBody>
        </p:sp>
        <p:sp>
          <p:nvSpPr>
            <p:cNvPr id="28" name="مربع نص 27"/>
            <p:cNvSpPr txBox="1"/>
            <p:nvPr/>
          </p:nvSpPr>
          <p:spPr>
            <a:xfrm>
              <a:off x="6705600" y="48006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/>
                <a:t>F</a:t>
              </a:r>
              <a:endParaRPr lang="en-US" b="1" i="1" dirty="0"/>
            </a:p>
          </p:txBody>
        </p:sp>
      </p:grpSp>
      <p:sp>
        <p:nvSpPr>
          <p:cNvPr id="29" name="مربع نص 28"/>
          <p:cNvSpPr txBox="1"/>
          <p:nvPr/>
        </p:nvSpPr>
        <p:spPr>
          <a:xfrm>
            <a:off x="3505200" y="58306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Tensile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8761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1546</TotalTime>
  <Words>2752</Words>
  <Application>Microsoft Office PowerPoint</Application>
  <PresentationFormat>عرض على الشاشة (4:3)</PresentationFormat>
  <Paragraphs>481</Paragraphs>
  <Slides>66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17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66</vt:i4>
      </vt:variant>
    </vt:vector>
  </HeadingPairs>
  <TitlesOfParts>
    <vt:vector size="86" baseType="lpstr">
      <vt:lpstr>Arial</vt:lpstr>
      <vt:lpstr>Bell MT</vt:lpstr>
      <vt:lpstr>Calibri</vt:lpstr>
      <vt:lpstr>Cambria Math</vt:lpstr>
      <vt:lpstr>Constantia</vt:lpstr>
      <vt:lpstr>Georgia</vt:lpstr>
      <vt:lpstr>Gisha</vt:lpstr>
      <vt:lpstr>inherit</vt:lpstr>
      <vt:lpstr>Math3</vt:lpstr>
      <vt:lpstr>MT Symbol</vt:lpstr>
      <vt:lpstr>Roboto</vt:lpstr>
      <vt:lpstr>Script MT Bold</vt:lpstr>
      <vt:lpstr>Symbol</vt:lpstr>
      <vt:lpstr>Tahoma</vt:lpstr>
      <vt:lpstr>Times New Roman</vt:lpstr>
      <vt:lpstr>Wingdings</vt:lpstr>
      <vt:lpstr>Wingdings 2</vt:lpstr>
      <vt:lpstr>تدفق</vt:lpstr>
      <vt:lpstr>Equation</vt:lpstr>
      <vt:lpstr>معادلة</vt:lpstr>
      <vt:lpstr>Chapter One  Elasticity  </vt:lpstr>
      <vt:lpstr>Elastic  Properties of Materials</vt:lpstr>
      <vt:lpstr>Elasticity</vt:lpstr>
      <vt:lpstr>عرض تقديمي في PowerPoint</vt:lpstr>
      <vt:lpstr>Elastic or Inelastic?</vt:lpstr>
      <vt:lpstr>Stress and Strain</vt:lpstr>
      <vt:lpstr>Types of Stress and Strain</vt:lpstr>
      <vt:lpstr>Tensile Stress and Strain</vt:lpstr>
      <vt:lpstr>عرض تقديمي في PowerPoint</vt:lpstr>
      <vt:lpstr> Strain :Ratio of elongation of material to the original length</vt:lpstr>
      <vt:lpstr>عرض تقديمي في PowerPoint</vt:lpstr>
      <vt:lpstr>Shear Stress and Strain</vt:lpstr>
      <vt:lpstr>Shear Stress and Strain</vt:lpstr>
      <vt:lpstr>Shear Stress and Strain</vt:lpstr>
      <vt:lpstr>Deformation types and define an elastic modulus </vt:lpstr>
      <vt:lpstr>عرض تقديمي في PowerPoint</vt:lpstr>
      <vt:lpstr>Units</vt:lpstr>
      <vt:lpstr>Young’s Modulus : Elasticity in Length</vt:lpstr>
      <vt:lpstr>Bulk Stress and Strain</vt:lpstr>
      <vt:lpstr>Bulk Modulus : Volume Elasticity</vt:lpstr>
      <vt:lpstr>Shear Modulus :Elasticity of Shape</vt:lpstr>
      <vt:lpstr>Calculating Shear Modulus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Relation between Stress and Strain </vt:lpstr>
      <vt:lpstr>Regimes of Deformation</vt:lpstr>
      <vt:lpstr>Regimes of Deformation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Example : A steel wire 10 m long and 2 mm in diameter is attached to the ceiling and a 200-N weight is attached to the end. What is the applied stress?</vt:lpstr>
      <vt:lpstr>Example : A 10 m steel wire stretches 3.08 mm due to the 200 N load. What is the longitudinal strain?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Example : A hydrostatic press contains 5 liters of oil. Find the decrease in volume of the oil if it is subjected to a pressure of 3000 kPa.  (Assume that B = 1700 MPa.)</vt:lpstr>
      <vt:lpstr>Example :  The stress applied to the steel wire was   6.37 x 107 Pa and       the strain was 3.08 x 10-4. Find the modulus of elasticity for steel.</vt:lpstr>
      <vt:lpstr>Example: A steel stud (S = 8.27 x 1010Pa) 1 cm in diameter projects 4 cm from the wall. A 36,000 N shearing force is applied to the end. What is the defection d of the stud?</vt:lpstr>
      <vt:lpstr>عرض تقديمي في PowerPoint</vt:lpstr>
      <vt:lpstr>Hooke’s Law</vt:lpstr>
      <vt:lpstr>Hook’s Law </vt:lpstr>
      <vt:lpstr>Hooke’s Law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Poisson’s ratio  Shear stress – strain diagram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Example: A cylindrical steel rod with diameter of 0.02m and length of 0.1m(with no force acting on it) it has a load applied in tension of 16KN .Find the change in diameter given a poisson ratio of the material of 0.29 .We previously the deformation portion in the axial direction and got a axial deformation of 2.55x10-5 m (0.0255mm)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Elastic  Properties of Materials</dc:title>
  <dc:creator>Ali</dc:creator>
  <cp:lastModifiedBy>win11</cp:lastModifiedBy>
  <cp:revision>154</cp:revision>
  <cp:lastPrinted>2018-12-03T17:42:41Z</cp:lastPrinted>
  <dcterms:created xsi:type="dcterms:W3CDTF">2018-08-01T10:14:50Z</dcterms:created>
  <dcterms:modified xsi:type="dcterms:W3CDTF">2025-03-24T06:54:33Z</dcterms:modified>
</cp:coreProperties>
</file>